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7.xml" ContentType="application/vnd.openxmlformats-officedocument.presentationml.tags+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64.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56" r:id="rId2"/>
    <p:sldId id="401" r:id="rId3"/>
    <p:sldId id="402" r:id="rId4"/>
    <p:sldId id="639" r:id="rId5"/>
    <p:sldId id="783" r:id="rId6"/>
    <p:sldId id="784" r:id="rId7"/>
    <p:sldId id="785" r:id="rId8"/>
    <p:sldId id="643" r:id="rId9"/>
    <p:sldId id="787" r:id="rId10"/>
    <p:sldId id="788" r:id="rId11"/>
    <p:sldId id="789" r:id="rId12"/>
    <p:sldId id="790" r:id="rId13"/>
    <p:sldId id="791" r:id="rId14"/>
    <p:sldId id="792" r:id="rId15"/>
    <p:sldId id="793" r:id="rId16"/>
    <p:sldId id="794" r:id="rId17"/>
    <p:sldId id="795" r:id="rId18"/>
    <p:sldId id="835" r:id="rId19"/>
    <p:sldId id="796" r:id="rId20"/>
    <p:sldId id="797" r:id="rId21"/>
    <p:sldId id="798" r:id="rId22"/>
    <p:sldId id="799" r:id="rId23"/>
    <p:sldId id="800" r:id="rId24"/>
    <p:sldId id="801" r:id="rId25"/>
    <p:sldId id="802" r:id="rId26"/>
    <p:sldId id="803" r:id="rId27"/>
    <p:sldId id="804" r:id="rId28"/>
    <p:sldId id="805" r:id="rId29"/>
    <p:sldId id="806" r:id="rId30"/>
    <p:sldId id="807" r:id="rId31"/>
    <p:sldId id="808" r:id="rId32"/>
    <p:sldId id="836" r:id="rId33"/>
    <p:sldId id="809" r:id="rId34"/>
    <p:sldId id="810" r:id="rId35"/>
    <p:sldId id="811" r:id="rId36"/>
    <p:sldId id="812" r:id="rId37"/>
    <p:sldId id="813" r:id="rId38"/>
    <p:sldId id="814" r:id="rId39"/>
    <p:sldId id="815" r:id="rId40"/>
    <p:sldId id="816" r:id="rId41"/>
    <p:sldId id="817" r:id="rId42"/>
    <p:sldId id="818" r:id="rId43"/>
    <p:sldId id="820" r:id="rId44"/>
    <p:sldId id="819" r:id="rId45"/>
    <p:sldId id="749" r:id="rId46"/>
    <p:sldId id="821" r:id="rId47"/>
    <p:sldId id="823" r:id="rId48"/>
    <p:sldId id="824" r:id="rId49"/>
    <p:sldId id="612" r:id="rId50"/>
    <p:sldId id="825" r:id="rId51"/>
    <p:sldId id="826" r:id="rId52"/>
    <p:sldId id="827" r:id="rId53"/>
    <p:sldId id="828" r:id="rId54"/>
    <p:sldId id="829" r:id="rId55"/>
    <p:sldId id="830" r:id="rId56"/>
    <p:sldId id="831" r:id="rId57"/>
    <p:sldId id="832" r:id="rId58"/>
    <p:sldId id="833" r:id="rId59"/>
    <p:sldId id="834" r:id="rId60"/>
    <p:sldId id="480" r:id="rId61"/>
    <p:sldId id="533" r:id="rId62"/>
    <p:sldId id="260" r:id="rId63"/>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FFFF"/>
    <a:srgbClr val="FF9966"/>
    <a:srgbClr val="FF9933"/>
    <a:srgbClr val="FFFF66"/>
    <a:srgbClr val="FFFFCC"/>
    <a:srgbClr val="FFCC66"/>
    <a:srgbClr val="0000FF"/>
    <a:srgbClr val="CCFF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22" autoAdjust="0"/>
    <p:restoredTop sz="72119" autoAdjust="0"/>
  </p:normalViewPr>
  <p:slideViewPr>
    <p:cSldViewPr snapToGrid="0" snapToObjects="1">
      <p:cViewPr varScale="1">
        <p:scale>
          <a:sx n="66" d="100"/>
          <a:sy n="66" d="100"/>
        </p:scale>
        <p:origin x="960" y="192"/>
      </p:cViewPr>
      <p:guideLst/>
    </p:cSldViewPr>
  </p:slideViewPr>
  <p:notesTextViewPr>
    <p:cViewPr>
      <p:scale>
        <a:sx n="100" d="100"/>
        <a:sy n="100" d="100"/>
      </p:scale>
      <p:origin x="0" y="0"/>
    </p:cViewPr>
  </p:notesTextViewPr>
  <p:notesViewPr>
    <p:cSldViewPr snapToGrid="0" snapToObjects="1">
      <p:cViewPr varScale="1">
        <p:scale>
          <a:sx n="71" d="100"/>
          <a:sy n="71" d="100"/>
        </p:scale>
        <p:origin x="220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m3.xlarge 1 year On-Demand vs. Reserved Instances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autoTitleDeleted val="0"/>
    <c:plotArea>
      <c:layout/>
      <c:lineChart>
        <c:grouping val="standard"/>
        <c:varyColors val="0"/>
        <c:ser>
          <c:idx val="0"/>
          <c:order val="0"/>
          <c:tx>
            <c:strRef>
              <c:f>Sheet1!$B$1</c:f>
              <c:strCache>
                <c:ptCount val="1"/>
                <c:pt idx="0">
                  <c:v>On-Demand</c:v>
                </c:pt>
              </c:strCache>
            </c:strRef>
          </c:tx>
          <c:spPr>
            <a:ln w="38100" cap="rnd">
              <a:solidFill>
                <a:srgbClr val="FF9900"/>
              </a:solidFill>
              <a:round/>
            </a:ln>
            <a:effectLst/>
          </c:spPr>
          <c:marker>
            <c:symbol val="none"/>
          </c:marker>
          <c:cat>
            <c:numRef>
              <c:f>Sheet1!$A$2:$A$9</c:f>
              <c:numCache>
                <c:formatCode>0%</c:formatCode>
                <c:ptCount val="8"/>
                <c:pt idx="0">
                  <c:v>0.3</c:v>
                </c:pt>
                <c:pt idx="1">
                  <c:v>0.4</c:v>
                </c:pt>
                <c:pt idx="2">
                  <c:v>0.5</c:v>
                </c:pt>
                <c:pt idx="3">
                  <c:v>0.6</c:v>
                </c:pt>
                <c:pt idx="4">
                  <c:v>0.7</c:v>
                </c:pt>
                <c:pt idx="5">
                  <c:v>0.8</c:v>
                </c:pt>
                <c:pt idx="6">
                  <c:v>0.9</c:v>
                </c:pt>
                <c:pt idx="7">
                  <c:v>1</c:v>
                </c:pt>
              </c:numCache>
            </c:numRef>
          </c:cat>
          <c:val>
            <c:numRef>
              <c:f>Sheet1!$B$2:$B$9</c:f>
              <c:numCache>
                <c:formatCode>0</c:formatCode>
                <c:ptCount val="8"/>
                <c:pt idx="0">
                  <c:v>750</c:v>
                </c:pt>
                <c:pt idx="1">
                  <c:v>1000</c:v>
                </c:pt>
                <c:pt idx="2">
                  <c:v>1250</c:v>
                </c:pt>
                <c:pt idx="3">
                  <c:v>1500</c:v>
                </c:pt>
                <c:pt idx="4">
                  <c:v>1750</c:v>
                </c:pt>
                <c:pt idx="5">
                  <c:v>2000</c:v>
                </c:pt>
                <c:pt idx="6">
                  <c:v>2250</c:v>
                </c:pt>
                <c:pt idx="7">
                  <c:v>2500</c:v>
                </c:pt>
              </c:numCache>
            </c:numRef>
          </c:val>
          <c:smooth val="0"/>
          <c:extLst>
            <c:ext xmlns:c16="http://schemas.microsoft.com/office/drawing/2014/chart" uri="{C3380CC4-5D6E-409C-BE32-E72D297353CC}">
              <c16:uniqueId val="{00000000-F4CE-0B42-B231-69E897615090}"/>
            </c:ext>
          </c:extLst>
        </c:ser>
        <c:ser>
          <c:idx val="1"/>
          <c:order val="1"/>
          <c:tx>
            <c:strRef>
              <c:f>Sheet1!$C$1</c:f>
              <c:strCache>
                <c:ptCount val="1"/>
                <c:pt idx="0">
                  <c:v>RI: No Upfront</c:v>
                </c:pt>
              </c:strCache>
            </c:strRef>
          </c:tx>
          <c:spPr>
            <a:ln w="38100" cap="rnd">
              <a:solidFill>
                <a:srgbClr val="0070C0"/>
              </a:solidFill>
              <a:round/>
            </a:ln>
            <a:effectLst/>
          </c:spPr>
          <c:marker>
            <c:symbol val="none"/>
          </c:marker>
          <c:cat>
            <c:numRef>
              <c:f>Sheet1!$A$2:$A$9</c:f>
              <c:numCache>
                <c:formatCode>0%</c:formatCode>
                <c:ptCount val="8"/>
                <c:pt idx="0">
                  <c:v>0.3</c:v>
                </c:pt>
                <c:pt idx="1">
                  <c:v>0.4</c:v>
                </c:pt>
                <c:pt idx="2">
                  <c:v>0.5</c:v>
                </c:pt>
                <c:pt idx="3">
                  <c:v>0.6</c:v>
                </c:pt>
                <c:pt idx="4">
                  <c:v>0.7</c:v>
                </c:pt>
                <c:pt idx="5">
                  <c:v>0.8</c:v>
                </c:pt>
                <c:pt idx="6">
                  <c:v>0.9</c:v>
                </c:pt>
                <c:pt idx="7">
                  <c:v>1</c:v>
                </c:pt>
              </c:numCache>
            </c:numRef>
          </c:cat>
          <c:val>
            <c:numRef>
              <c:f>Sheet1!$C$2:$C$9</c:f>
              <c:numCache>
                <c:formatCode>0</c:formatCode>
                <c:ptCount val="8"/>
                <c:pt idx="0">
                  <c:v>1664</c:v>
                </c:pt>
                <c:pt idx="1">
                  <c:v>1664</c:v>
                </c:pt>
                <c:pt idx="2">
                  <c:v>1664</c:v>
                </c:pt>
                <c:pt idx="3">
                  <c:v>1664</c:v>
                </c:pt>
                <c:pt idx="4">
                  <c:v>1664</c:v>
                </c:pt>
                <c:pt idx="5">
                  <c:v>1664</c:v>
                </c:pt>
                <c:pt idx="6">
                  <c:v>1664</c:v>
                </c:pt>
                <c:pt idx="7">
                  <c:v>1664</c:v>
                </c:pt>
              </c:numCache>
            </c:numRef>
          </c:val>
          <c:smooth val="0"/>
          <c:extLst>
            <c:ext xmlns:c16="http://schemas.microsoft.com/office/drawing/2014/chart" uri="{C3380CC4-5D6E-409C-BE32-E72D297353CC}">
              <c16:uniqueId val="{00000001-F4CE-0B42-B231-69E897615090}"/>
            </c:ext>
          </c:extLst>
        </c:ser>
        <c:ser>
          <c:idx val="2"/>
          <c:order val="2"/>
          <c:tx>
            <c:strRef>
              <c:f>Sheet1!$D$1</c:f>
              <c:strCache>
                <c:ptCount val="1"/>
                <c:pt idx="0">
                  <c:v>RI: Partial Upfront</c:v>
                </c:pt>
              </c:strCache>
            </c:strRef>
          </c:tx>
          <c:spPr>
            <a:ln w="38100" cap="rnd">
              <a:solidFill>
                <a:srgbClr val="00FFFF"/>
              </a:solidFill>
              <a:round/>
            </a:ln>
            <a:effectLst/>
          </c:spPr>
          <c:marker>
            <c:symbol val="none"/>
          </c:marker>
          <c:cat>
            <c:numRef>
              <c:f>Sheet1!$A$2:$A$9</c:f>
              <c:numCache>
                <c:formatCode>0%</c:formatCode>
                <c:ptCount val="8"/>
                <c:pt idx="0">
                  <c:v>0.3</c:v>
                </c:pt>
                <c:pt idx="1">
                  <c:v>0.4</c:v>
                </c:pt>
                <c:pt idx="2">
                  <c:v>0.5</c:v>
                </c:pt>
                <c:pt idx="3">
                  <c:v>0.6</c:v>
                </c:pt>
                <c:pt idx="4">
                  <c:v>0.7</c:v>
                </c:pt>
                <c:pt idx="5">
                  <c:v>0.8</c:v>
                </c:pt>
                <c:pt idx="6">
                  <c:v>0.9</c:v>
                </c:pt>
                <c:pt idx="7">
                  <c:v>1</c:v>
                </c:pt>
              </c:numCache>
            </c:numRef>
          </c:cat>
          <c:val>
            <c:numRef>
              <c:f>Sheet1!$D$2:$D$9</c:f>
              <c:numCache>
                <c:formatCode>0</c:formatCode>
                <c:ptCount val="8"/>
                <c:pt idx="0">
                  <c:v>1450</c:v>
                </c:pt>
                <c:pt idx="1">
                  <c:v>1450</c:v>
                </c:pt>
                <c:pt idx="2">
                  <c:v>1450</c:v>
                </c:pt>
                <c:pt idx="3">
                  <c:v>1450</c:v>
                </c:pt>
                <c:pt idx="4">
                  <c:v>1450</c:v>
                </c:pt>
                <c:pt idx="5">
                  <c:v>1450</c:v>
                </c:pt>
                <c:pt idx="6">
                  <c:v>1450</c:v>
                </c:pt>
                <c:pt idx="7">
                  <c:v>1450</c:v>
                </c:pt>
              </c:numCache>
            </c:numRef>
          </c:val>
          <c:smooth val="0"/>
          <c:extLst>
            <c:ext xmlns:c16="http://schemas.microsoft.com/office/drawing/2014/chart" uri="{C3380CC4-5D6E-409C-BE32-E72D297353CC}">
              <c16:uniqueId val="{00000002-F4CE-0B42-B231-69E897615090}"/>
            </c:ext>
          </c:extLst>
        </c:ser>
        <c:ser>
          <c:idx val="3"/>
          <c:order val="3"/>
          <c:tx>
            <c:strRef>
              <c:f>Sheet1!$E$1</c:f>
              <c:strCache>
                <c:ptCount val="1"/>
                <c:pt idx="0">
                  <c:v>RI: All Upfront</c:v>
                </c:pt>
              </c:strCache>
            </c:strRef>
          </c:tx>
          <c:spPr>
            <a:ln w="38100" cap="rnd">
              <a:solidFill>
                <a:srgbClr val="00B050"/>
              </a:solidFill>
              <a:round/>
            </a:ln>
            <a:effectLst/>
          </c:spPr>
          <c:marker>
            <c:symbol val="none"/>
          </c:marker>
          <c:cat>
            <c:numRef>
              <c:f>Sheet1!$A$2:$A$9</c:f>
              <c:numCache>
                <c:formatCode>0%</c:formatCode>
                <c:ptCount val="8"/>
                <c:pt idx="0">
                  <c:v>0.3</c:v>
                </c:pt>
                <c:pt idx="1">
                  <c:v>0.4</c:v>
                </c:pt>
                <c:pt idx="2">
                  <c:v>0.5</c:v>
                </c:pt>
                <c:pt idx="3">
                  <c:v>0.6</c:v>
                </c:pt>
                <c:pt idx="4">
                  <c:v>0.7</c:v>
                </c:pt>
                <c:pt idx="5">
                  <c:v>0.8</c:v>
                </c:pt>
                <c:pt idx="6">
                  <c:v>0.9</c:v>
                </c:pt>
                <c:pt idx="7">
                  <c:v>1</c:v>
                </c:pt>
              </c:numCache>
            </c:numRef>
          </c:cat>
          <c:val>
            <c:numRef>
              <c:f>Sheet1!$E$2:$E$9</c:f>
              <c:numCache>
                <c:formatCode>0</c:formatCode>
                <c:ptCount val="8"/>
                <c:pt idx="0">
                  <c:v>1400</c:v>
                </c:pt>
                <c:pt idx="1">
                  <c:v>1400</c:v>
                </c:pt>
                <c:pt idx="2">
                  <c:v>1400</c:v>
                </c:pt>
                <c:pt idx="3">
                  <c:v>1400</c:v>
                </c:pt>
                <c:pt idx="4">
                  <c:v>1400</c:v>
                </c:pt>
                <c:pt idx="5">
                  <c:v>1400</c:v>
                </c:pt>
                <c:pt idx="6">
                  <c:v>1400</c:v>
                </c:pt>
                <c:pt idx="7">
                  <c:v>1400</c:v>
                </c:pt>
              </c:numCache>
            </c:numRef>
          </c:val>
          <c:smooth val="0"/>
          <c:extLst>
            <c:ext xmlns:c16="http://schemas.microsoft.com/office/drawing/2014/chart" uri="{C3380CC4-5D6E-409C-BE32-E72D297353CC}">
              <c16:uniqueId val="{00000003-F4CE-0B42-B231-69E897615090}"/>
            </c:ext>
          </c:extLst>
        </c:ser>
        <c:dLbls>
          <c:showLegendKey val="0"/>
          <c:showVal val="0"/>
          <c:showCatName val="0"/>
          <c:showSerName val="0"/>
          <c:showPercent val="0"/>
          <c:showBubbleSize val="0"/>
        </c:dLbls>
        <c:smooth val="0"/>
        <c:axId val="524159472"/>
        <c:axId val="524159864"/>
      </c:lineChart>
      <c:catAx>
        <c:axId val="5241594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Usage over the course of the 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524159864"/>
        <c:crosses val="autoZero"/>
        <c:auto val="1"/>
        <c:lblAlgn val="ctr"/>
        <c:lblOffset val="100"/>
        <c:noMultiLvlLbl val="0"/>
      </c:catAx>
      <c:valAx>
        <c:axId val="524159864"/>
        <c:scaling>
          <c:orientation val="minMax"/>
        </c:scaling>
        <c:delete val="1"/>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Total Cost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0" sourceLinked="1"/>
        <c:majorTickMark val="none"/>
        <c:minorTickMark val="none"/>
        <c:tickLblPos val="nextTo"/>
        <c:crossAx val="524159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gap"/>
    <c:showDLblsOverMax val="0"/>
  </c:chart>
  <c:spPr>
    <a:noFill/>
    <a:ln>
      <a:noFill/>
    </a:ln>
    <a:effectLst/>
  </c:spPr>
  <c:txPr>
    <a:bodyPr/>
    <a:lstStyle/>
    <a:p>
      <a:pPr>
        <a:defRPr>
          <a:latin typeface="Amazon Ember" panose="020B0603020204020204" pitchFamily="34" charset="0"/>
          <a:ea typeface="Amazon Ember" panose="020B0603020204020204" pitchFamily="34" charset="0"/>
          <a:cs typeface="Amazon Ember" panose="020B06030202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RI and On-Demand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autoTitleDeleted val="0"/>
    <c:plotArea>
      <c:layout/>
      <c:areaChart>
        <c:grouping val="stacked"/>
        <c:varyColors val="0"/>
        <c:ser>
          <c:idx val="0"/>
          <c:order val="0"/>
          <c:tx>
            <c:strRef>
              <c:f>Sheet1!$B$1</c:f>
              <c:strCache>
                <c:ptCount val="1"/>
                <c:pt idx="0">
                  <c:v>Reserved Instances</c:v>
                </c:pt>
              </c:strCache>
            </c:strRef>
          </c:tx>
          <c:spPr>
            <a:solidFill>
              <a:srgbClr val="92D050"/>
            </a:solidFill>
            <a:ln>
              <a:noFill/>
            </a:ln>
            <a:effectLst/>
          </c:spPr>
          <c:cat>
            <c:strRef>
              <c:f>Sheet1!$A$2:$A$6</c:f>
              <c:strCache>
                <c:ptCount val="5"/>
                <c:pt idx="0">
                  <c:v>12am</c:v>
                </c:pt>
                <c:pt idx="1">
                  <c:v>6am</c:v>
                </c:pt>
                <c:pt idx="2">
                  <c:v>12pm</c:v>
                </c:pt>
                <c:pt idx="3">
                  <c:v>6pm</c:v>
                </c:pt>
                <c:pt idx="4">
                  <c:v>12am</c:v>
                </c:pt>
              </c:strCache>
            </c:strRef>
          </c:cat>
          <c:val>
            <c:numRef>
              <c:f>Sheet1!$B$2:$B$6</c:f>
              <c:numCache>
                <c:formatCode>General</c:formatCode>
                <c:ptCount val="5"/>
                <c:pt idx="0">
                  <c:v>35</c:v>
                </c:pt>
                <c:pt idx="1">
                  <c:v>35</c:v>
                </c:pt>
                <c:pt idx="2">
                  <c:v>35</c:v>
                </c:pt>
                <c:pt idx="3">
                  <c:v>35</c:v>
                </c:pt>
                <c:pt idx="4">
                  <c:v>35</c:v>
                </c:pt>
              </c:numCache>
            </c:numRef>
          </c:val>
          <c:extLst>
            <c:ext xmlns:c16="http://schemas.microsoft.com/office/drawing/2014/chart" uri="{C3380CC4-5D6E-409C-BE32-E72D297353CC}">
              <c16:uniqueId val="{00000000-1709-3149-8AB6-806E81A851E7}"/>
            </c:ext>
          </c:extLst>
        </c:ser>
        <c:ser>
          <c:idx val="1"/>
          <c:order val="1"/>
          <c:tx>
            <c:strRef>
              <c:f>Sheet1!$C$1</c:f>
              <c:strCache>
                <c:ptCount val="1"/>
                <c:pt idx="0">
                  <c:v>On-Demand Instances</c:v>
                </c:pt>
              </c:strCache>
            </c:strRef>
          </c:tx>
          <c:spPr>
            <a:solidFill>
              <a:srgbClr val="00B0F0"/>
            </a:solidFill>
            <a:ln>
              <a:noFill/>
            </a:ln>
            <a:effectLst/>
          </c:spPr>
          <c:cat>
            <c:strRef>
              <c:f>Sheet1!$A$2:$A$6</c:f>
              <c:strCache>
                <c:ptCount val="5"/>
                <c:pt idx="0">
                  <c:v>12am</c:v>
                </c:pt>
                <c:pt idx="1">
                  <c:v>6am</c:v>
                </c:pt>
                <c:pt idx="2">
                  <c:v>12pm</c:v>
                </c:pt>
                <c:pt idx="3">
                  <c:v>6pm</c:v>
                </c:pt>
                <c:pt idx="4">
                  <c:v>12am</c:v>
                </c:pt>
              </c:strCache>
            </c:strRef>
          </c:cat>
          <c:val>
            <c:numRef>
              <c:f>Sheet1!$C$2:$C$6</c:f>
              <c:numCache>
                <c:formatCode>General</c:formatCode>
                <c:ptCount val="5"/>
                <c:pt idx="0">
                  <c:v>0</c:v>
                </c:pt>
                <c:pt idx="1">
                  <c:v>25</c:v>
                </c:pt>
                <c:pt idx="2">
                  <c:v>35</c:v>
                </c:pt>
                <c:pt idx="3">
                  <c:v>60</c:v>
                </c:pt>
                <c:pt idx="4">
                  <c:v>0</c:v>
                </c:pt>
              </c:numCache>
            </c:numRef>
          </c:val>
          <c:extLst>
            <c:ext xmlns:c16="http://schemas.microsoft.com/office/drawing/2014/chart" uri="{C3380CC4-5D6E-409C-BE32-E72D297353CC}">
              <c16:uniqueId val="{00000001-1709-3149-8AB6-806E81A851E7}"/>
            </c:ext>
          </c:extLst>
        </c:ser>
        <c:dLbls>
          <c:showLegendKey val="0"/>
          <c:showVal val="0"/>
          <c:showCatName val="0"/>
          <c:showSerName val="0"/>
          <c:showPercent val="0"/>
          <c:showBubbleSize val="0"/>
        </c:dLbls>
        <c:axId val="224724512"/>
        <c:axId val="410922120"/>
      </c:areaChart>
      <c:catAx>
        <c:axId val="2247245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Anticipated Weekday Demand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410922120"/>
        <c:crosses val="autoZero"/>
        <c:auto val="1"/>
        <c:lblAlgn val="ctr"/>
        <c:lblOffset val="100"/>
        <c:noMultiLvlLbl val="0"/>
      </c:catAx>
      <c:valAx>
        <c:axId val="41092212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Demand</a:t>
                </a:r>
              </a:p>
            </c:rich>
          </c:tx>
          <c:layout>
            <c:manualLayout>
              <c:xMode val="edge"/>
              <c:yMode val="edge"/>
              <c:x val="2.14220098838117E-2"/>
              <c:y val="0.3530237042993220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General" sourceLinked="1"/>
        <c:majorTickMark val="none"/>
        <c:minorTickMark val="none"/>
        <c:tickLblPos val="nextTo"/>
        <c:crossAx val="2247245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zero"/>
    <c:showDLblsOverMax val="0"/>
  </c:chart>
  <c:spPr>
    <a:noFill/>
    <a:ln>
      <a:noFill/>
    </a:ln>
    <a:effectLst/>
  </c:spPr>
  <c:txPr>
    <a:bodyPr/>
    <a:lstStyle/>
    <a:p>
      <a:pPr>
        <a:defRPr>
          <a:latin typeface="Amazon Ember" panose="020B0603020204020204" pitchFamily="34" charset="0"/>
          <a:ea typeface="Amazon Ember" panose="020B0603020204020204" pitchFamily="34" charset="0"/>
          <a:cs typeface="Amazon Ember" panose="020B06030202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RI, On-Demand, and Spot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autoTitleDeleted val="0"/>
    <c:plotArea>
      <c:layout/>
      <c:areaChart>
        <c:grouping val="stacked"/>
        <c:varyColors val="0"/>
        <c:ser>
          <c:idx val="0"/>
          <c:order val="0"/>
          <c:tx>
            <c:strRef>
              <c:f>Sheet1!$B$1</c:f>
              <c:strCache>
                <c:ptCount val="1"/>
                <c:pt idx="0">
                  <c:v>Reserved Instances</c:v>
                </c:pt>
              </c:strCache>
            </c:strRef>
          </c:tx>
          <c:spPr>
            <a:solidFill>
              <a:srgbClr val="92D050"/>
            </a:solidFill>
            <a:ln>
              <a:noFill/>
            </a:ln>
            <a:effectLst/>
          </c:spPr>
          <c:cat>
            <c:strRef>
              <c:f>Sheet1!$A$2:$A$6</c:f>
              <c:strCache>
                <c:ptCount val="5"/>
                <c:pt idx="0">
                  <c:v>12am</c:v>
                </c:pt>
                <c:pt idx="1">
                  <c:v>6am</c:v>
                </c:pt>
                <c:pt idx="2">
                  <c:v>12pm</c:v>
                </c:pt>
                <c:pt idx="3">
                  <c:v>6pm</c:v>
                </c:pt>
                <c:pt idx="4">
                  <c:v>12am</c:v>
                </c:pt>
              </c:strCache>
            </c:strRef>
          </c:cat>
          <c:val>
            <c:numRef>
              <c:f>Sheet1!$B$2:$B$6</c:f>
              <c:numCache>
                <c:formatCode>General</c:formatCode>
                <c:ptCount val="5"/>
                <c:pt idx="0">
                  <c:v>35</c:v>
                </c:pt>
                <c:pt idx="1">
                  <c:v>35</c:v>
                </c:pt>
                <c:pt idx="2">
                  <c:v>35</c:v>
                </c:pt>
                <c:pt idx="3">
                  <c:v>35</c:v>
                </c:pt>
                <c:pt idx="4">
                  <c:v>35</c:v>
                </c:pt>
              </c:numCache>
            </c:numRef>
          </c:val>
          <c:extLst>
            <c:ext xmlns:c16="http://schemas.microsoft.com/office/drawing/2014/chart" uri="{C3380CC4-5D6E-409C-BE32-E72D297353CC}">
              <c16:uniqueId val="{00000000-5090-9049-B7B6-09E8ADFCF2DB}"/>
            </c:ext>
          </c:extLst>
        </c:ser>
        <c:ser>
          <c:idx val="1"/>
          <c:order val="1"/>
          <c:tx>
            <c:strRef>
              <c:f>Sheet1!$C$1</c:f>
              <c:strCache>
                <c:ptCount val="1"/>
                <c:pt idx="0">
                  <c:v>On-Demand Instances</c:v>
                </c:pt>
              </c:strCache>
            </c:strRef>
          </c:tx>
          <c:spPr>
            <a:solidFill>
              <a:srgbClr val="00B0F0"/>
            </a:solidFill>
            <a:ln>
              <a:noFill/>
            </a:ln>
            <a:effectLst/>
          </c:spPr>
          <c:cat>
            <c:strRef>
              <c:f>Sheet1!$A$2:$A$6</c:f>
              <c:strCache>
                <c:ptCount val="5"/>
                <c:pt idx="0">
                  <c:v>12am</c:v>
                </c:pt>
                <c:pt idx="1">
                  <c:v>6am</c:v>
                </c:pt>
                <c:pt idx="2">
                  <c:v>12pm</c:v>
                </c:pt>
                <c:pt idx="3">
                  <c:v>6pm</c:v>
                </c:pt>
                <c:pt idx="4">
                  <c:v>12am</c:v>
                </c:pt>
              </c:strCache>
            </c:strRef>
          </c:cat>
          <c:val>
            <c:numRef>
              <c:f>Sheet1!$C$2:$C$6</c:f>
              <c:numCache>
                <c:formatCode>General</c:formatCode>
                <c:ptCount val="5"/>
                <c:pt idx="0">
                  <c:v>0</c:v>
                </c:pt>
                <c:pt idx="1">
                  <c:v>15</c:v>
                </c:pt>
                <c:pt idx="2">
                  <c:v>20</c:v>
                </c:pt>
                <c:pt idx="3">
                  <c:v>45</c:v>
                </c:pt>
                <c:pt idx="4">
                  <c:v>0</c:v>
                </c:pt>
              </c:numCache>
            </c:numRef>
          </c:val>
          <c:extLst>
            <c:ext xmlns:c16="http://schemas.microsoft.com/office/drawing/2014/chart" uri="{C3380CC4-5D6E-409C-BE32-E72D297353CC}">
              <c16:uniqueId val="{00000001-5090-9049-B7B6-09E8ADFCF2DB}"/>
            </c:ext>
          </c:extLst>
        </c:ser>
        <c:ser>
          <c:idx val="2"/>
          <c:order val="2"/>
          <c:tx>
            <c:strRef>
              <c:f>Sheet1!$D$1</c:f>
              <c:strCache>
                <c:ptCount val="1"/>
                <c:pt idx="0">
                  <c:v>Spot Instances</c:v>
                </c:pt>
              </c:strCache>
            </c:strRef>
          </c:tx>
          <c:spPr>
            <a:solidFill>
              <a:schemeClr val="accent1">
                <a:lumMod val="75000"/>
              </a:schemeClr>
            </a:solidFill>
            <a:ln w="25400">
              <a:noFill/>
            </a:ln>
            <a:effectLst/>
          </c:spPr>
          <c:cat>
            <c:strRef>
              <c:f>Sheet1!$A$2:$A$6</c:f>
              <c:strCache>
                <c:ptCount val="5"/>
                <c:pt idx="0">
                  <c:v>12am</c:v>
                </c:pt>
                <c:pt idx="1">
                  <c:v>6am</c:v>
                </c:pt>
                <c:pt idx="2">
                  <c:v>12pm</c:v>
                </c:pt>
                <c:pt idx="3">
                  <c:v>6pm</c:v>
                </c:pt>
                <c:pt idx="4">
                  <c:v>12am</c:v>
                </c:pt>
              </c:strCache>
            </c:strRef>
          </c:cat>
          <c:val>
            <c:numRef>
              <c:f>Sheet1!$D$2:$D$6</c:f>
              <c:numCache>
                <c:formatCode>General</c:formatCode>
                <c:ptCount val="5"/>
                <c:pt idx="0">
                  <c:v>0</c:v>
                </c:pt>
                <c:pt idx="1">
                  <c:v>10</c:v>
                </c:pt>
                <c:pt idx="2">
                  <c:v>15</c:v>
                </c:pt>
                <c:pt idx="3">
                  <c:v>15</c:v>
                </c:pt>
                <c:pt idx="4">
                  <c:v>0</c:v>
                </c:pt>
              </c:numCache>
            </c:numRef>
          </c:val>
          <c:extLst>
            <c:ext xmlns:c16="http://schemas.microsoft.com/office/drawing/2014/chart" uri="{C3380CC4-5D6E-409C-BE32-E72D297353CC}">
              <c16:uniqueId val="{00000002-5090-9049-B7B6-09E8ADFCF2DB}"/>
            </c:ext>
          </c:extLst>
        </c:ser>
        <c:dLbls>
          <c:showLegendKey val="0"/>
          <c:showVal val="0"/>
          <c:showCatName val="0"/>
          <c:showSerName val="0"/>
          <c:showPercent val="0"/>
          <c:showBubbleSize val="0"/>
        </c:dLbls>
        <c:axId val="410922904"/>
        <c:axId val="410923296"/>
      </c:areaChart>
      <c:catAx>
        <c:axId val="4109229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Anticipated Weekday Demand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410923296"/>
        <c:crosses val="autoZero"/>
        <c:auto val="1"/>
        <c:lblAlgn val="ctr"/>
        <c:lblOffset val="100"/>
        <c:noMultiLvlLbl val="0"/>
      </c:catAx>
      <c:valAx>
        <c:axId val="410923296"/>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r>
                  <a:rPr lang="en-US" dirty="0"/>
                  <a:t>Demand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title>
        <c:numFmt formatCode="General" sourceLinked="1"/>
        <c:majorTickMark val="none"/>
        <c:minorTickMark val="none"/>
        <c:tickLblPos val="nextTo"/>
        <c:crossAx val="4109229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legend>
    <c:plotVisOnly val="1"/>
    <c:dispBlanksAs val="zero"/>
    <c:showDLblsOverMax val="0"/>
  </c:chart>
  <c:spPr>
    <a:noFill/>
    <a:ln>
      <a:noFill/>
    </a:ln>
    <a:effectLst/>
  </c:spPr>
  <c:txPr>
    <a:bodyPr/>
    <a:lstStyle/>
    <a:p>
      <a:pPr>
        <a:defRPr>
          <a:latin typeface="Amazon Ember" panose="020B0603020204020204" pitchFamily="34" charset="0"/>
          <a:ea typeface="Amazon Ember" panose="020B0603020204020204" pitchFamily="34" charset="0"/>
          <a:cs typeface="Amazon Ember" panose="020B06030202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0.awsstatic.com/whitepapers/aws_pricing_overview.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ws.amazon.com/blogs/aws/new-ec2-spot-instance-termination-notic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allthingsdistributed.com/2012/08/tco-and-return-on-agility.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ec2/dedicated-host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ws.amazon.com/premiumsupport/trustedadvisor/best-practic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onsole.aws.amazon.com/trustedadviso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ws.amazon.com/solutions/case-studies/hungam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0.awsstatic.com/whitepapers/architecture/AWS_Well-Architected_Framework.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Welcome to Module 13: Well-Architected Pillar 5 - Cost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This module covers the Cost Optimization pillar of the Well-Architected Framework. While this module discusses many best practices, it also talks about how to choose components based on cost, how to procure Amazon Elastic Compute Cloud-or Amazon EC2-instances for the lowest cost, and how to analyze or audit your resources for inefficient costs or budget overruns.</a:t>
            </a: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review pricing options for Amazon EC2.</a:t>
            </a:r>
          </a:p>
        </p:txBody>
      </p:sp>
    </p:spTree>
    <p:extLst>
      <p:ext uri="{BB962C8B-B14F-4D97-AF65-F5344CB8AC3E}">
        <p14:creationId xmlns:p14="http://schemas.microsoft.com/office/powerpoint/2010/main" val="426810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267200"/>
            <a:ext cx="5962650" cy="4407784"/>
          </a:xfrm>
        </p:spPr>
        <p:txBody>
          <a:bodyPr/>
          <a:lstStyle/>
          <a:p>
            <a:r>
              <a:rPr lang="en-US" sz="1000" dirty="0">
                <a:latin typeface="Calibri" panose="020F0502020204030204" pitchFamily="34" charset="0"/>
              </a:rPr>
              <a:t>As part of the AWS Free Tier, new AWS customers can get started with Amazon EC2 and some other services each month for up to one year after sign-up. What’s available for free through the AWS Free Tier varies from service to service.</a:t>
            </a:r>
          </a:p>
          <a:p>
            <a:endParaRPr lang="en-US" sz="1000" dirty="0">
              <a:latin typeface="Calibri" panose="020F0502020204030204" pitchFamily="34" charset="0"/>
            </a:endParaRPr>
          </a:p>
          <a:p>
            <a:r>
              <a:rPr lang="en-US" sz="1000" dirty="0">
                <a:latin typeface="Calibri" panose="020F0502020204030204" pitchFamily="34" charset="0"/>
              </a:rPr>
              <a:t>Amazon EC2 usage of Amazon Linux and Ubuntu-based instances that are launched in On-Demand, Reserved and Spot form will be billed on 1-second increments, with a minimum of 60 seconds.</a:t>
            </a:r>
          </a:p>
          <a:p>
            <a:endParaRPr lang="en-US" sz="1000" dirty="0">
              <a:latin typeface="Calibri" panose="020F0502020204030204" pitchFamily="34" charset="0"/>
            </a:endParaRPr>
          </a:p>
          <a:p>
            <a:r>
              <a:rPr lang="en-US" sz="1000" dirty="0">
                <a:latin typeface="Calibri" panose="020F0502020204030204" pitchFamily="34" charset="0"/>
              </a:rPr>
              <a:t>On-Demand Instances let you pay for compute capacity with no long-term commitments or upfront payments.</a:t>
            </a:r>
          </a:p>
          <a:p>
            <a:endParaRPr lang="en-US" sz="1000" dirty="0">
              <a:latin typeface="Calibri" panose="020F0502020204030204" pitchFamily="34" charset="0"/>
            </a:endParaRPr>
          </a:p>
          <a:p>
            <a:r>
              <a:rPr lang="en-US" sz="1000" dirty="0">
                <a:latin typeface="Calibri" panose="020F0502020204030204" pitchFamily="34" charset="0"/>
              </a:rPr>
              <a:t>Spot Instances allow you to purchase compute capacity with no upfront commitment, and through rates that are usually lower than the On-Demand rate. If the Spot Instance price moves higher than your maximum price, your instance will be shut down by Amazon EC2. </a:t>
            </a:r>
          </a:p>
          <a:p>
            <a:endParaRPr lang="en-US" sz="1000" dirty="0">
              <a:latin typeface="Calibri" panose="020F0502020204030204" pitchFamily="34" charset="0"/>
            </a:endParaRPr>
          </a:p>
          <a:p>
            <a:r>
              <a:rPr lang="en-US" sz="1000" dirty="0">
                <a:latin typeface="Calibri" panose="020F0502020204030204" pitchFamily="34" charset="0"/>
              </a:rPr>
              <a:t>Dedicated Instances are Amazon EC2 instances that run in a virtual private cloud, or VPC, on hardware that's dedicated to a single customer. Your Dedicated Instances are physically isolated at the host hardware level from instances that belong to other AWS accounts. Dedicated Instance pricing has two components. The first component is an hourly per instance usage fee, and the second component is a dedicated per region fee. Note: You pay this once per hour regardless of how many Dedicated Instances you run.</a:t>
            </a:r>
          </a:p>
          <a:p>
            <a:endParaRPr lang="en-US" sz="1000" dirty="0">
              <a:latin typeface="Calibri" panose="020F0502020204030204" pitchFamily="34" charset="0"/>
            </a:endParaRPr>
          </a:p>
          <a:p>
            <a:r>
              <a:rPr lang="en-US" sz="1000" dirty="0">
                <a:latin typeface="Calibri" panose="020F0502020204030204" pitchFamily="34" charset="0"/>
              </a:rPr>
              <a:t>Dedicated Hosts are physical Amazon EC2 servers with instance capacity that is fully dedicated for your use. Dedicated Hosts can help you reduce costs by allowing you to use your existing server-bound software licenses. Dedicated Hosts can be purchased On-Demand or as a Reserved Instance. Regardless of the quantity or the size of instances that you choose to launch on a particular Dedicated Host, you pay hourly for each active Dedicated Host, and you are not billed for instance usage.</a:t>
            </a:r>
          </a:p>
          <a:p>
            <a:endParaRPr lang="en-US" sz="1000" dirty="0">
              <a:latin typeface="Calibri" panose="020F0502020204030204" pitchFamily="34" charset="0"/>
            </a:endParaRPr>
          </a:p>
          <a:p>
            <a:r>
              <a:rPr lang="en-US" sz="1000" dirty="0">
                <a:latin typeface="Calibri" panose="020F0502020204030204" pitchFamily="34" charset="0"/>
              </a:rPr>
              <a:t>To learn more about AWS pricing, select the link to view the whitepaper on How AWS Pricing Works.</a:t>
            </a:r>
            <a:r>
              <a:rPr lang="en-US" sz="1000" baseline="0" dirty="0">
                <a:latin typeface="Calibri" panose="020F0502020204030204" pitchFamily="34" charset="0"/>
              </a:rPr>
              <a:t> </a:t>
            </a:r>
            <a:r>
              <a:rPr lang="en-US" sz="1000" dirty="0">
                <a:latin typeface="Calibri" panose="020F0502020204030204" pitchFamily="34" charset="0"/>
              </a:rPr>
              <a:t> </a:t>
            </a:r>
          </a:p>
          <a:p>
            <a:r>
              <a:rPr lang="en-US" sz="1000" dirty="0">
                <a:latin typeface="Calibri" panose="020F0502020204030204" pitchFamily="34" charset="0"/>
                <a:hlinkClick r:id="rId3"/>
              </a:rPr>
              <a:t>https://d0.awsstatic.com/whitepapers/aws_pricing_overview.pdf</a:t>
            </a:r>
            <a:endParaRPr lang="en-US" sz="1000" baseline="0" dirty="0">
              <a:latin typeface="Calibri" panose="020F0502020204030204" pitchFamily="34" charset="0"/>
            </a:endParaRPr>
          </a:p>
        </p:txBody>
      </p:sp>
    </p:spTree>
    <p:extLst>
      <p:ext uri="{BB962C8B-B14F-4D97-AF65-F5344CB8AC3E}">
        <p14:creationId xmlns:p14="http://schemas.microsoft.com/office/powerpoint/2010/main" val="382958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EC2 On-Demand Instances allow you to pay for compute capacity per second for Linux, or by the hour for all other operating systems, or OSs. There are no long term commitments and no upfront payments. You can increase or decrease your compute capacity depending on the demands of your application.</a:t>
            </a:r>
          </a:p>
          <a:p>
            <a:endParaRPr lang="en-US" sz="1000" dirty="0">
              <a:latin typeface="Calibri" panose="020F0502020204030204" pitchFamily="34" charset="0"/>
            </a:endParaRPr>
          </a:p>
          <a:p>
            <a:r>
              <a:rPr lang="en-US" sz="1000" dirty="0">
                <a:latin typeface="Calibri" panose="020F0502020204030204" pitchFamily="34" charset="0"/>
              </a:rPr>
              <a:t>When you are first starting out, On-Demand Instances are a good option. </a:t>
            </a:r>
          </a:p>
        </p:txBody>
      </p:sp>
    </p:spTree>
    <p:extLst>
      <p:ext uri="{BB962C8B-B14F-4D97-AF65-F5344CB8AC3E}">
        <p14:creationId xmlns:p14="http://schemas.microsoft.com/office/powerpoint/2010/main" val="58734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EC2 On-Demand Instances are recommended for:</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Users who want the low cost and flexibility of Amazon EC2 without an upfront payment or long-term commitment.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Applications with short term, spiky, or unpredictable workloads that cannot be interrupted.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Applications that are being developed or tested on Amazon EC2 for the first time.</a:t>
            </a:r>
          </a:p>
        </p:txBody>
      </p:sp>
    </p:spTree>
    <p:extLst>
      <p:ext uri="{BB962C8B-B14F-4D97-AF65-F5344CB8AC3E}">
        <p14:creationId xmlns:p14="http://schemas.microsoft.com/office/powerpoint/2010/main" val="3663843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53556"/>
            <a:ext cx="5486400" cy="3621401"/>
          </a:xfrm>
        </p:spPr>
        <p:txBody>
          <a:bodyPr>
            <a:noAutofit/>
          </a:bodyPr>
          <a:lstStyle/>
          <a:p>
            <a:r>
              <a:rPr lang="en-US" sz="1000" dirty="0">
                <a:latin typeface="Calibri" panose="020F0502020204030204" pitchFamily="34" charset="0"/>
              </a:rPr>
              <a:t>With Amazon EC2 Spot Instances, you get to name your own prices for the same range of Amazon EC2 instance types that are available in On-Demand pricing by bidding for unused AWS capacity. Prices are controlled by AWS based on supply and demand.</a:t>
            </a:r>
          </a:p>
          <a:p>
            <a:endParaRPr lang="en-US" sz="1000" dirty="0">
              <a:latin typeface="Calibri" panose="020F0502020204030204" pitchFamily="34" charset="0"/>
            </a:endParaRPr>
          </a:p>
          <a:p>
            <a:r>
              <a:rPr lang="en-US" sz="1000" dirty="0">
                <a:latin typeface="Calibri" panose="020F0502020204030204" pitchFamily="34" charset="0"/>
              </a:rPr>
              <a:t>At the end of the time billing period, you pay the market rate. If the market rate changes and goes above your maximum bid, you lose your compute resource, and our instance is terminated.</a:t>
            </a:r>
          </a:p>
          <a:p>
            <a:endParaRPr lang="en-US" sz="1000" dirty="0">
              <a:latin typeface="Calibri" panose="020F0502020204030204" pitchFamily="34" charset="0"/>
            </a:endParaRPr>
          </a:p>
          <a:p>
            <a:r>
              <a:rPr lang="en-US" sz="1000" dirty="0">
                <a:latin typeface="Calibri" panose="020F0502020204030204" pitchFamily="34" charset="0"/>
              </a:rPr>
              <a:t>If your instance is marked for termination, the Termination Notice is stored in the instance’s metadata 2 minutes before its termination time. The notice is accessible at http://169.254.169.254/latest/meta-data/spot/termination-time, and includes the time when the shutdown signal will be sent to the instance’s operating system.</a:t>
            </a:r>
          </a:p>
          <a:p>
            <a:endParaRPr lang="en-US" sz="1000" dirty="0">
              <a:latin typeface="Calibri" panose="020F0502020204030204" pitchFamily="34" charset="0"/>
            </a:endParaRPr>
          </a:p>
          <a:p>
            <a:r>
              <a:rPr lang="en-US" sz="1000" dirty="0">
                <a:latin typeface="Calibri" panose="020F0502020204030204" pitchFamily="34" charset="0"/>
              </a:rPr>
              <a:t>Do not use a spot instance for any type of workload that cannot be interrupted. Remember to use Amazon EBS for the backend of any Spot Instance so your data is not lost.</a:t>
            </a:r>
          </a:p>
          <a:p>
            <a:endParaRPr lang="en-US" sz="1100" dirty="0"/>
          </a:p>
        </p:txBody>
      </p:sp>
    </p:spTree>
    <p:extLst>
      <p:ext uri="{BB962C8B-B14F-4D97-AF65-F5344CB8AC3E}">
        <p14:creationId xmlns:p14="http://schemas.microsoft.com/office/powerpoint/2010/main" val="2236637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53556"/>
            <a:ext cx="5486400" cy="4420054"/>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You can specify whether Amazon EC2 should hibernate, stop, or terminate Spot Instances when they are interrupted. The default action is to terminate Spot Instances when they are interrupted. You can choose the interruption behavior that meets your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The best approach is to include a temporary request when you need a fleet of servers. This is referred to as Spot Fleet, which is a collection—or fleet—of Spot Instances that is launched based on criteria that you specify.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Be sure to architect your infrastructure for interruption: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Decouple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Separate interactive processes and backend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Use frameworks, such as Amazon EMR.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Design for interruption.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Use Amazon Simple Queue Service, or Amazon SQS.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Use Amazon Simple Workflow Service, or Amazon SWF.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t>
            </a:r>
            <a:r>
              <a:rPr lang="en-US" sz="1000" b="0" i="0" kern="1200" baseline="0" dirty="0">
                <a:solidFill>
                  <a:schemeClr val="tx1"/>
                </a:solidFill>
                <a:effectLst/>
                <a:latin typeface="Calibri" panose="020F0502020204030204" pitchFamily="34" charset="0"/>
                <a:cs typeface="Arial" panose="020B0604020202020204" pitchFamily="34" charset="0"/>
              </a:rPr>
              <a:t>  </a:t>
            </a:r>
            <a:r>
              <a:rPr lang="en-US" sz="1000" b="0" i="0" kern="1200" dirty="0">
                <a:solidFill>
                  <a:schemeClr val="tx1"/>
                </a:solidFill>
                <a:effectLst/>
                <a:latin typeface="Calibri" panose="020F0502020204030204" pitchFamily="34" charset="0"/>
                <a:cs typeface="Arial" panose="020B0604020202020204" pitchFamily="34" charset="0"/>
              </a:rPr>
              <a:t>Place data in durable stores, such as Amazon S3 or Amazon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  Save progress regularly.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Relevant applications on Spot Instances should poll for the termination notice at 5-second intervals, which gives the application almost the entire 2 minutes to complete any needed processing before the instance is terminated.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Calibri" panose="020F0502020204030204" pitchFamily="34" charset="0"/>
              </a:rPr>
              <a:t>Select the link to view a blog post about the Spot instance Termination Notice.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Notice: </a:t>
            </a:r>
            <a:r>
              <a:rPr lang="en-US" sz="1000" dirty="0">
                <a:latin typeface="Calibri" panose="020F0502020204030204" pitchFamily="34" charset="0"/>
                <a:hlinkClick r:id="rId3"/>
              </a:rPr>
              <a:t>http://aws.amazon.com/blogs/aws/new-ec2-spot-instance-termination-notices/</a:t>
            </a:r>
            <a:endParaRPr lang="en-US" sz="1000" dirty="0">
              <a:latin typeface="Calibri" panose="020F0502020204030204" pitchFamily="34" charset="0"/>
            </a:endParaRPr>
          </a:p>
        </p:txBody>
      </p:sp>
    </p:spTree>
    <p:extLst>
      <p:ext uri="{BB962C8B-B14F-4D97-AF65-F5344CB8AC3E}">
        <p14:creationId xmlns:p14="http://schemas.microsoft.com/office/powerpoint/2010/main" val="369359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Although Spot Instances are terminated when the market price exceeds your bid price, Spot Instances are good for many different kinds of workloads.</a:t>
            </a:r>
          </a:p>
          <a:p>
            <a:endParaRPr lang="en-US" sz="1000" dirty="0">
              <a:latin typeface="Calibri" panose="020F0502020204030204" pitchFamily="34" charset="0"/>
            </a:endParaRPr>
          </a:p>
          <a:p>
            <a:r>
              <a:rPr lang="en-US" sz="1000" dirty="0">
                <a:latin typeface="Calibri" panose="020F0502020204030204" pitchFamily="34" charset="0"/>
              </a:rPr>
              <a:t>Some example use cases for Spot Instances include: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Batch processing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Web and data crawling to analyze data</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Financial workloads like hedge fund analytics, energy trading, and so on.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Using Amazon EMR with Hadoop for large-volume data processing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Grid computing for scientific trials; simulations in chemistry, physics and biology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Transcoding to transform videos into specific formats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Gaming, such as being used as backend servers for Facebook games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Testing that enables scaling to a large server pool to test software, websites, and so on.</a:t>
            </a:r>
          </a:p>
          <a:p>
            <a:endParaRPr lang="en-US" sz="1100" dirty="0"/>
          </a:p>
        </p:txBody>
      </p:sp>
    </p:spTree>
    <p:extLst>
      <p:ext uri="{BB962C8B-B14F-4D97-AF65-F5344CB8AC3E}">
        <p14:creationId xmlns:p14="http://schemas.microsoft.com/office/powerpoint/2010/main" val="4131461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29992"/>
          </a:xfrm>
        </p:spPr>
        <p:txBody>
          <a:bodyPr/>
          <a:lstStyle/>
          <a:p>
            <a:r>
              <a:rPr lang="en-US" sz="1000" kern="1200" dirty="0">
                <a:solidFill>
                  <a:schemeClr val="tx1"/>
                </a:solidFill>
                <a:effectLst/>
                <a:latin typeface="Calibri" panose="020F0502020204030204" pitchFamily="34" charset="0"/>
                <a:ea typeface="+mn-ea"/>
                <a:cs typeface="+mn-cs"/>
              </a:rPr>
              <a:t>There are three payment options with </a:t>
            </a:r>
            <a:r>
              <a:rPr lang="en-US" sz="1000" b="1" kern="1200" dirty="0">
                <a:solidFill>
                  <a:schemeClr val="tx1"/>
                </a:solidFill>
                <a:effectLst/>
                <a:latin typeface="Calibri" panose="020F0502020204030204" pitchFamily="34" charset="0"/>
                <a:ea typeface="+mn-ea"/>
                <a:cs typeface="+mn-cs"/>
              </a:rPr>
              <a:t>Reserved Instances</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 The </a:t>
            </a:r>
            <a:r>
              <a:rPr lang="en-US" sz="1000" b="1" kern="1200" dirty="0">
                <a:solidFill>
                  <a:schemeClr val="tx1"/>
                </a:solidFill>
                <a:effectLst/>
                <a:latin typeface="Calibri" panose="020F0502020204030204" pitchFamily="34" charset="0"/>
                <a:ea typeface="+mn-ea"/>
                <a:cs typeface="+mn-cs"/>
              </a:rPr>
              <a:t>No Upfront</a:t>
            </a:r>
            <a:r>
              <a:rPr lang="en-US" sz="1000" kern="1200" dirty="0">
                <a:solidFill>
                  <a:schemeClr val="tx1"/>
                </a:solidFill>
                <a:effectLst/>
                <a:latin typeface="Calibri" panose="020F0502020204030204" pitchFamily="34" charset="0"/>
                <a:ea typeface="+mn-ea"/>
                <a:cs typeface="+mn-cs"/>
              </a:rPr>
              <a:t> option does not require any upfront payments, and it provides a discounted rate for the duration of the term. 1-year or 3-year terms-both standard and convertible-are available.</a:t>
            </a:r>
          </a:p>
          <a:p>
            <a:r>
              <a:rPr lang="en-US" sz="1000" kern="1200" dirty="0">
                <a:solidFill>
                  <a:schemeClr val="tx1"/>
                </a:solidFill>
                <a:effectLst/>
                <a:latin typeface="Calibri" panose="020F0502020204030204" pitchFamily="34" charset="0"/>
                <a:ea typeface="+mn-ea"/>
                <a:cs typeface="+mn-cs"/>
              </a:rPr>
              <a:t>• With </a:t>
            </a:r>
            <a:r>
              <a:rPr lang="en-US" sz="1000" b="1" kern="1200" dirty="0">
                <a:solidFill>
                  <a:schemeClr val="tx1"/>
                </a:solidFill>
                <a:effectLst/>
                <a:latin typeface="Calibri" panose="020F0502020204030204" pitchFamily="34" charset="0"/>
                <a:ea typeface="+mn-ea"/>
                <a:cs typeface="+mn-cs"/>
              </a:rPr>
              <a:t>Partial Upfront</a:t>
            </a:r>
            <a:r>
              <a:rPr lang="en-US" sz="1000" kern="1200" dirty="0">
                <a:solidFill>
                  <a:schemeClr val="tx1"/>
                </a:solidFill>
                <a:effectLst/>
                <a:latin typeface="Calibri" panose="020F0502020204030204" pitchFamily="34" charset="0"/>
                <a:ea typeface="+mn-ea"/>
                <a:cs typeface="+mn-cs"/>
              </a:rPr>
              <a:t>, you make a low upfront payment, and then you are charged a discounted rate for the instance for the duration of the Reserved Instance term. 1-year or 3-year terms-both standard and convertible-are available.</a:t>
            </a:r>
          </a:p>
          <a:p>
            <a:r>
              <a:rPr lang="en-US" sz="1000" kern="1200" dirty="0">
                <a:solidFill>
                  <a:schemeClr val="tx1"/>
                </a:solidFill>
                <a:effectLst/>
                <a:latin typeface="Calibri" panose="020F0502020204030204" pitchFamily="34" charset="0"/>
                <a:ea typeface="+mn-ea"/>
                <a:cs typeface="+mn-cs"/>
              </a:rPr>
              <a:t>• With </a:t>
            </a:r>
            <a:r>
              <a:rPr lang="en-US" sz="1000" b="1" kern="1200" dirty="0">
                <a:solidFill>
                  <a:schemeClr val="tx1"/>
                </a:solidFill>
                <a:effectLst/>
                <a:latin typeface="Calibri" panose="020F0502020204030204" pitchFamily="34" charset="0"/>
                <a:ea typeface="+mn-ea"/>
                <a:cs typeface="+mn-cs"/>
              </a:rPr>
              <a:t>All Upfront,</a:t>
            </a:r>
            <a:r>
              <a:rPr lang="en-US" sz="1000" kern="1200" dirty="0">
                <a:solidFill>
                  <a:schemeClr val="tx1"/>
                </a:solidFill>
                <a:effectLst/>
                <a:latin typeface="Calibri" panose="020F0502020204030204" pitchFamily="34" charset="0"/>
                <a:ea typeface="+mn-ea"/>
                <a:cs typeface="+mn-cs"/>
              </a:rPr>
              <a:t> you pay for the entire Reserved Instance with one upfront payment. 1-year or 3-year terms-both standard and convertible-are available.</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When you purchase Reserved Instances, note that you are required to specify the instance type, operating system, and Availability Zone. In addition, you are billed for the term, even when the instance is not in use. With Linux, you are billed per second, and for all other operating systems, you are billed for every hour. For situations that require only the limited use of instances, we recommend using On Demand Instances or Spot Instances instead.</a:t>
            </a:r>
          </a:p>
        </p:txBody>
      </p:sp>
    </p:spTree>
    <p:extLst>
      <p:ext uri="{BB962C8B-B14F-4D97-AF65-F5344CB8AC3E}">
        <p14:creationId xmlns:p14="http://schemas.microsoft.com/office/powerpoint/2010/main" val="3091117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EC2 Convertible Reserved Instances are different from standard Amazon EC2 instances because they can be exchanged during the term for another Convertible Reserved Instance with new attributes. These new attributes include instance family, instance type, platform, scope, or tenancy.  You can also modify some attributes of a Convertible Reserved Instance.</a:t>
            </a:r>
          </a:p>
          <a:p>
            <a:endParaRPr lang="en-US" sz="1000" dirty="0">
              <a:latin typeface="Calibri" panose="020F0502020204030204" pitchFamily="34" charset="0"/>
            </a:endParaRPr>
          </a:p>
          <a:p>
            <a:r>
              <a:rPr lang="en-US" sz="1000" dirty="0">
                <a:latin typeface="Calibri" panose="020F0502020204030204" pitchFamily="34" charset="0"/>
              </a:rPr>
              <a:t>There are no limits to how many times you perform an exchange, as long as the target Convertible Reserved Instance is of an equal or higher value than the Convertible Reserved Instances that you are exchanging.</a:t>
            </a:r>
          </a:p>
          <a:p>
            <a:endParaRPr lang="en-US" sz="1000" dirty="0">
              <a:latin typeface="Calibri" panose="020F0502020204030204" pitchFamily="34" charset="0"/>
            </a:endParaRPr>
          </a:p>
          <a:p>
            <a:r>
              <a:rPr lang="en-US" sz="1000" dirty="0">
                <a:latin typeface="Calibri" panose="020F0502020204030204" pitchFamily="34" charset="0"/>
              </a:rPr>
              <a:t>Exchanging Convertible Reserved Instances is free, but you might need to pay a true-up cost if the value is lower than the value of the Reserved Instances you're exchanging to.</a:t>
            </a:r>
          </a:p>
          <a:p>
            <a:endParaRPr lang="en-US" sz="1000" dirty="0">
              <a:latin typeface="Calibri" panose="020F0502020204030204" pitchFamily="34" charset="0"/>
            </a:endParaRPr>
          </a:p>
          <a:p>
            <a:r>
              <a:rPr lang="en-US" sz="1000" dirty="0">
                <a:latin typeface="Calibri" panose="020F0502020204030204" pitchFamily="34" charset="0"/>
              </a:rPr>
              <a:t>For example, you can convert C3 Reserved Instances to C4 Reserved Instances to take advantage of a newer instance type, or convert C4 Reserved Instances to M4 Reserved Instances if your application needs more memory. You can also use Convertible Reserved Instances to take advantage of Amazon EC2 price reductions over time.</a:t>
            </a:r>
          </a:p>
        </p:txBody>
      </p:sp>
    </p:spTree>
    <p:extLst>
      <p:ext uri="{BB962C8B-B14F-4D97-AF65-F5344CB8AC3E}">
        <p14:creationId xmlns:p14="http://schemas.microsoft.com/office/powerpoint/2010/main" val="3406529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30210"/>
          </a:xfrm>
        </p:spPr>
        <p:txBody>
          <a:bodyPr/>
          <a:lstStyle/>
          <a:p>
            <a:r>
              <a:rPr lang="en-US" sz="1000" kern="1200" dirty="0">
                <a:solidFill>
                  <a:schemeClr val="tx1"/>
                </a:solidFill>
                <a:latin typeface="Calibri" panose="020F0502020204030204" pitchFamily="34" charset="0"/>
                <a:ea typeface="+mn-ea"/>
                <a:cs typeface="+mn-cs"/>
              </a:rPr>
              <a:t>What are the break-even points of these various Reserved Instance purchasing options, compared to purchasing On-Demand Instances? Let’s look at the following scenario: You decide that you need an m3.xlarge instance that runs Linux, and is located in the US-East Region. You wonder what level of usage—or the number of hours in a month that you will run that instance—you will need. Does it make sense to purchase a Reserved Instance, or should you purchase an On-Demand Instance? </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In this scenario, if you are running the instance at least 60 percent of the time, you will begin saving money by purchasing an All Upfront Reserved Instance instead of an On-Demand Instance. If you are not in a position to purchase an All Upfront Reserved Instance, consider the Partial Upfront Reserved Instance or No Upfront Reserved Instance options where the break-even points are at approximately 65 percent usage and 72 percent usage, respectively. </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In other words, if you run the instance at least 65 percent of the time, and you cannot make an All Upfront Instance purchase, you will save money over the year by purchasing a Partial Upfront Reserved Instance.</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If you would rather make no upfront payments at all, but can commit to running this instance at least 72 percent of the time for at least a year, the No Upfront Reserved Instance payment option allows you to pay a low monthly fee to take advantage of savings over using an On-Demand Instance.</a:t>
            </a:r>
          </a:p>
          <a:p>
            <a:endParaRPr lang="en-US" sz="1100" kern="1200" dirty="0">
              <a:solidFill>
                <a:schemeClr val="tx1"/>
              </a:solidFill>
              <a:ea typeface="+mn-ea"/>
              <a:cs typeface="+mn-cs"/>
            </a:endParaRPr>
          </a:p>
        </p:txBody>
      </p:sp>
    </p:spTree>
    <p:extLst>
      <p:ext uri="{BB962C8B-B14F-4D97-AF65-F5344CB8AC3E}">
        <p14:creationId xmlns:p14="http://schemas.microsoft.com/office/powerpoint/2010/main" val="160457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1, you will learn the principles of the Cost Optimization pillar.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2, you will learn how to optimize the cost of your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3, you will learn about dedicated instances and dedicated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4, you will learn about AWS Trusted Advisor and its ability to help you manage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5, you will learn about optimizing costs with caching.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6, you will explore several cost calculation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Finally, you will end this module by working on an architecture improvement exercise.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398756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7711" y="4343399"/>
            <a:ext cx="5941189" cy="4268165"/>
          </a:xfrm>
        </p:spPr>
        <p:txBody>
          <a:bodyPr/>
          <a:lstStyle/>
          <a:p>
            <a:r>
              <a:rPr lang="en-US" sz="1000" kern="1200" dirty="0">
                <a:solidFill>
                  <a:schemeClr val="tx1"/>
                </a:solidFill>
                <a:effectLst/>
                <a:latin typeface="Calibri" panose="020F0502020204030204" pitchFamily="34" charset="0"/>
                <a:ea typeface="+mn-ea"/>
                <a:cs typeface="+mn-cs"/>
              </a:rPr>
              <a:t>Along with the implementation of the Reserved Instance pricing model, we also released the Reserved Instance Marketplace. So, if you have Reserved Instances that you no longer need, you can sell them in the Reserved Instance Marketplace. This applies to US-only bank accounts. </a:t>
            </a:r>
          </a:p>
          <a:p>
            <a:r>
              <a:rPr lang="en-US" sz="1000" b="1" kern="120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It has flexibility. </a:t>
            </a:r>
            <a:r>
              <a:rPr lang="en-US" sz="1000" kern="1200" dirty="0">
                <a:solidFill>
                  <a:schemeClr val="tx1"/>
                </a:solidFill>
                <a:effectLst/>
                <a:latin typeface="Calibri" panose="020F0502020204030204" pitchFamily="34" charset="0"/>
                <a:ea typeface="+mn-ea"/>
                <a:cs typeface="+mn-cs"/>
              </a:rPr>
              <a:t>You can sell your unused Amazon EC2 Reserved Instances to other businesses and organizations. You can also buy Amazon EC2 Reserved Instances from other AWS customers who are listed as third-party sellers. Third-party sellers on the Reserved Instance Marketplace provide a wide selection of term lengths and pricing options to choose from. Throughout the course of your term, your needs might change. You might need more or fewer instances than anticipated, or you might need to move an instance to a new AWS Region or change other options for your instance, such as instance type.</a:t>
            </a:r>
          </a:p>
          <a:p>
            <a:r>
              <a:rPr lang="en-US" sz="1000" kern="1200" dirty="0">
                <a:solidFill>
                  <a:schemeClr val="tx1"/>
                </a:solidFill>
                <a:effectLst/>
                <a:latin typeface="Calibri" panose="020F0502020204030204" pitchFamily="34" charset="0"/>
                <a:ea typeface="+mn-ea"/>
                <a:cs typeface="+mn-cs"/>
              </a:rPr>
              <a:t> </a:t>
            </a:r>
          </a:p>
          <a:p>
            <a:r>
              <a:rPr lang="en-US" sz="1000" b="1" kern="1200" dirty="0">
                <a:solidFill>
                  <a:schemeClr val="tx1"/>
                </a:solidFill>
                <a:effectLst/>
                <a:latin typeface="Calibri" panose="020F0502020204030204" pitchFamily="34" charset="0"/>
                <a:ea typeface="+mn-ea"/>
                <a:cs typeface="+mn-cs"/>
              </a:rPr>
              <a:t>There are diverse term and pricing options. </a:t>
            </a:r>
            <a:r>
              <a:rPr lang="en-US" sz="1000" kern="1200" dirty="0">
                <a:solidFill>
                  <a:schemeClr val="tx1"/>
                </a:solidFill>
                <a:effectLst/>
                <a:latin typeface="Calibri" panose="020F0502020204030204" pitchFamily="34" charset="0"/>
                <a:ea typeface="+mn-ea"/>
                <a:cs typeface="+mn-cs"/>
              </a:rPr>
              <a:t>Buying Reserved Instances from the Reserved Instance Marketplace provides a wider selection of prices and terms than buying Reserved Instances directly from us. When you purchase a Reserved Instance from the Reserved Instance Marketplace, you will be taking over the third-party seller’s original 1- or 3-year term. As such, you will only be required to fulfill the remainder of the term from the point at which you purchased the Reserved Instance from a third-party seller. In addition, the upfront cost is determined by the third-party seller, which provides you with the opportunity to spend less on your upfront costs compared to the price of a Reserved Instance that you purchase directly from us. However, usage or recurring fees, such as monthly fees, will remain the same as the fees that were set when the Reserved Instances were originally purchased from us.</a:t>
            </a:r>
          </a:p>
          <a:p>
            <a:r>
              <a:rPr lang="en-US" sz="1000" b="1" kern="120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With identical capacity reservations, </a:t>
            </a:r>
            <a:r>
              <a:rPr lang="en-US" sz="1000" kern="1200" dirty="0">
                <a:solidFill>
                  <a:schemeClr val="tx1"/>
                </a:solidFill>
                <a:effectLst/>
                <a:latin typeface="Calibri" panose="020F0502020204030204" pitchFamily="34" charset="0"/>
                <a:ea typeface="+mn-ea"/>
                <a:cs typeface="+mn-cs"/>
              </a:rPr>
              <a:t>Reserved Instances from the Reserved Instance Marketplace, offer the same capacity reservations as Reserved Instances that are purchased directly from us.</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You must have a US bank account to sell Reserved Instances on the Reserved Instance Marketplace. Support for non-US bank accounts will be coming soon. </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4158235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Scheduled Instances are Reserved Instances that are provisioned for predefined blocks of time on a recurring basis for a 1-year term, with prices that are generally 5-10 percent lower than the equivalent On-Demand Instance rates. These instances can be run on a daily, weekly, or monthly basis.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For example, Reserved Instances could be used as Scheduled Instances for a certain batch job or a big software job that needs to happen at the end of every quarter. In this case, you can schedule Reserved Instances to take care of the job more quickly by using Amazon EC2 instances. With scheduling, you can take advantage of a specific block of time when you can run a Reserved Instance without having the server for up for 12 months out of the year to run a small batch job that happens only four times a year.</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Scheduled Reserve Instance pricing is available if you purchase Reserved Instances on a recurring schedule, which allows you to pay for compute capacity per second for Linux, or by the hour for all other operating systems.  You can obtain a capacity reservation ahead of time for the time periods that you will need it.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After you purchase your Reserved Instances, they are available to launch during the time windows that you specified. They can be launched via the AWS Management Console; the AWS Command Line Interface, or AWS CLI; AWS Tools for Windows PowerShell; and the </a:t>
            </a:r>
            <a:r>
              <a:rPr lang="en-US" sz="1000" kern="1200" dirty="0" err="1">
                <a:solidFill>
                  <a:schemeClr val="tx1"/>
                </a:solidFill>
                <a:effectLst/>
                <a:latin typeface="Calibri" panose="020F0502020204030204" pitchFamily="34" charset="0"/>
                <a:ea typeface="+mn-ea"/>
                <a:cs typeface="+mn-cs"/>
              </a:rPr>
              <a:t>RunScheduledInstances</a:t>
            </a:r>
            <a:r>
              <a:rPr lang="en-US" sz="1000" kern="1200" dirty="0">
                <a:solidFill>
                  <a:schemeClr val="tx1"/>
                </a:solidFill>
                <a:effectLst/>
                <a:latin typeface="Calibri" panose="020F0502020204030204" pitchFamily="34" charset="0"/>
                <a:ea typeface="+mn-ea"/>
                <a:cs typeface="+mn-cs"/>
              </a:rPr>
              <a:t> function.</a:t>
            </a:r>
          </a:p>
        </p:txBody>
      </p:sp>
    </p:spTree>
    <p:extLst>
      <p:ext uri="{BB962C8B-B14F-4D97-AF65-F5344CB8AC3E}">
        <p14:creationId xmlns:p14="http://schemas.microsoft.com/office/powerpoint/2010/main" val="2420894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addition to the batch job that happens quarterly, use cases for Scheduled Instances include risk calculations that are performed by a bank every weekday afternoon or multi-day bill calculations that are performed by a phone company at the start of each month. Other use cases include a trucking company that performs shipment optimization on Monday, Wednesday and Friday mornings; and an animation studio that performs a detailed, compute-intensive 3D rendering every night.</a:t>
            </a:r>
          </a:p>
          <a:p>
            <a:r>
              <a:rPr lang="en-US" sz="1000" dirty="0">
                <a:latin typeface="Calibri" panose="020F0502020204030204" pitchFamily="34" charset="0"/>
              </a:rPr>
              <a:t> </a:t>
            </a:r>
          </a:p>
        </p:txBody>
      </p:sp>
    </p:spTree>
    <p:extLst>
      <p:ext uri="{BB962C8B-B14F-4D97-AF65-F5344CB8AC3E}">
        <p14:creationId xmlns:p14="http://schemas.microsoft.com/office/powerpoint/2010/main" val="3981786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chart illustrates a very basic way to use Reserved Instances and On-Demand Instances together to accommodate fluctuations in demand over time. In this example, multiple Reserved Instances were purchased and are running.  However, as the day goes on and demand increases, the need for more instances increases as well. This customer supplements their capacity with On-Demand Instances, which can be shut down when they are not needed later in the evening.</a:t>
            </a:r>
          </a:p>
        </p:txBody>
      </p:sp>
    </p:spTree>
    <p:extLst>
      <p:ext uri="{BB962C8B-B14F-4D97-AF65-F5344CB8AC3E}">
        <p14:creationId xmlns:p14="http://schemas.microsoft.com/office/powerpoint/2010/main" val="1013412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second chart, this customer takes a more complex approach that attempts to use all three price models.  In this case, some of the supplemental instances come first as On-Demand Instances, but further needs are addressed with Spot Instances.  This allows the customer to save money by using Spot Instances over On-Demand Instances. However, this practice exposes the customer to unexpected instance termination because they would lose those instances if they are outbid.  This situation could lead to lost data or insufficient capacity for their customers, which means that a model like this should only be implemented in circumstances when the sudden termination of instances is acceptable and is handled appropriately. </a:t>
            </a:r>
          </a:p>
          <a:p>
            <a:endParaRPr lang="en-US" sz="1000" dirty="0">
              <a:latin typeface="Calibri" panose="020F0502020204030204" pitchFamily="34" charset="0"/>
            </a:endParaRPr>
          </a:p>
          <a:p>
            <a:r>
              <a:rPr lang="en-US" sz="1000" dirty="0">
                <a:latin typeface="Calibri" panose="020F0502020204030204" pitchFamily="34" charset="0"/>
              </a:rPr>
              <a:t>One AWS customer that has used all three models together is Pinterest.  Select the link to learn more. </a:t>
            </a:r>
          </a:p>
          <a:p>
            <a:r>
              <a:rPr lang="en-US" sz="1000" b="0" baseline="0" dirty="0">
                <a:latin typeface="Calibri" panose="020F0502020204030204" pitchFamily="34" charset="0"/>
                <a:hlinkClick r:id="rId3"/>
              </a:rPr>
              <a:t>http://www.allthingsdistributed.com/2012/08/tco-and-return-on-agility.html</a:t>
            </a:r>
            <a:endParaRPr lang="en-US" sz="1000" b="0" dirty="0">
              <a:latin typeface="Calibri" panose="020F0502020204030204" pitchFamily="34" charset="0"/>
            </a:endParaRPr>
          </a:p>
        </p:txBody>
      </p:sp>
    </p:spTree>
    <p:extLst>
      <p:ext uri="{BB962C8B-B14F-4D97-AF65-F5344CB8AC3E}">
        <p14:creationId xmlns:p14="http://schemas.microsoft.com/office/powerpoint/2010/main" val="2866304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 blended approach means choosing the instance type that matches the requirements. What are the requirements for memory and architecture type—that is, either 32-bit or 64-bit architectures? Choose the instance with the closest number of virtual cores that you require. Scaling across Availability Zones  in smaller increments gives you more granularity for deploying to multiple Availability Zones, which is also known as a multi-AZ deployment. The more Availability Zones you have, the more flexible and highly available your application will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You can also start with On Demand instances, and then assess your usage to determine how many instances could be converted to Reserved Instances so that you can save money. If you know the baseline usage, using Reserved Instances can save you money over time because they offer discounted, or effective, rates. At seasonal peaks, you can use On-Demand Instances to handle the increased load.</a:t>
            </a:r>
          </a:p>
        </p:txBody>
      </p:sp>
    </p:spTree>
    <p:extLst>
      <p:ext uri="{BB962C8B-B14F-4D97-AF65-F5344CB8AC3E}">
        <p14:creationId xmlns:p14="http://schemas.microsoft.com/office/powerpoint/2010/main" val="3120219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3, we will discuss Dedicated Instances and Dedicated Hosts.</a:t>
            </a:r>
          </a:p>
        </p:txBody>
      </p:sp>
    </p:spTree>
    <p:extLst>
      <p:ext uri="{BB962C8B-B14F-4D97-AF65-F5344CB8AC3E}">
        <p14:creationId xmlns:p14="http://schemas.microsoft.com/office/powerpoint/2010/main" val="387691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take a moment to compare Dedicated Instances and Dedicated Hosts. One thing to notice about Dedicated Instances is that they are subject to per-instance billing, but Dedicated Hosts are not. However, if you want to add capacity by using an allocation request, you can do that for a Dedicated Host, but you cannot do this for the Dedicated Instance.</a:t>
            </a:r>
          </a:p>
        </p:txBody>
      </p:sp>
    </p:spTree>
    <p:extLst>
      <p:ext uri="{BB962C8B-B14F-4D97-AF65-F5344CB8AC3E}">
        <p14:creationId xmlns:p14="http://schemas.microsoft.com/office/powerpoint/2010/main" val="1104356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600"/>
              </a:spcBef>
              <a:spcAft>
                <a:spcPts val="0"/>
              </a:spcAft>
              <a:buClrTx/>
              <a:buSzTx/>
              <a:buFontTx/>
              <a:buNone/>
              <a:tabLst/>
              <a:defRPr/>
            </a:pPr>
            <a:r>
              <a:rPr lang="en-US" sz="1000" dirty="0">
                <a:latin typeface="Calibri" panose="020F0502020204030204" pitchFamily="34" charset="0"/>
              </a:rPr>
              <a:t>We provide various options for provisioning your Amazon EC2 instances such as On-Demand Instances, Reserved Instances, Spot Instances, and Dedicated Instances. Of these options, the Dedicated Instance option is very useful for customers with unique compliance requirements, like the Health Insurance and Portability and Accountability Act, or HIPAA.</a:t>
            </a:r>
          </a:p>
          <a:p>
            <a:pPr marL="0" marR="0" indent="0" algn="l" defTabSz="457200" rtl="0" eaLnBrk="1" fontAlgn="auto" latinLnBrk="0" hangingPunct="1">
              <a:lnSpc>
                <a:spcPct val="100000"/>
              </a:lnSpc>
              <a:spcBef>
                <a:spcPts val="600"/>
              </a:spcBef>
              <a:spcAft>
                <a:spcPts val="0"/>
              </a:spcAft>
              <a:buClrTx/>
              <a:buSzTx/>
              <a:buFontTx/>
              <a:buNone/>
              <a:tabLst/>
              <a:defRPr/>
            </a:pPr>
            <a:r>
              <a:rPr lang="en-US" sz="1000" dirty="0">
                <a:latin typeface="Calibri" panose="020F0502020204030204" pitchFamily="34" charset="0"/>
              </a:rPr>
              <a:t>Dedicated Instances are Amazon EC2 instances that run in a virtual private cloud, or VPC, on hardware that is dedicated to a single customer for additional isolation. These instances are physically isolated at the host hardware level from instances that are not Dedicated Instances and from instances that belong to other AWS accounts. Multiple Dedicated Instances for a single customer can share the same physical device.</a:t>
            </a:r>
          </a:p>
          <a:p>
            <a:pPr marL="0" marR="0" indent="0" algn="l" defTabSz="457200" rtl="0" eaLnBrk="1" fontAlgn="auto" latinLnBrk="0" hangingPunct="1">
              <a:lnSpc>
                <a:spcPct val="100000"/>
              </a:lnSpc>
              <a:spcBef>
                <a:spcPts val="600"/>
              </a:spcBef>
              <a:spcAft>
                <a:spcPts val="0"/>
              </a:spcAft>
              <a:buClrTx/>
              <a:buSzTx/>
              <a:buFontTx/>
              <a:buNone/>
              <a:tabLst/>
              <a:defRPr/>
            </a:pPr>
            <a:endParaRPr lang="en-US" sz="1100" kern="1200" dirty="0">
              <a:solidFill>
                <a:schemeClr val="tx1"/>
              </a:solidFill>
              <a:effectLst/>
            </a:endParaRPr>
          </a:p>
        </p:txBody>
      </p:sp>
    </p:spTree>
    <p:extLst>
      <p:ext uri="{BB962C8B-B14F-4D97-AF65-F5344CB8AC3E}">
        <p14:creationId xmlns:p14="http://schemas.microsoft.com/office/powerpoint/2010/main" val="305357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67946"/>
          </a:xfrm>
        </p:spPr>
        <p:txBody>
          <a:bodyPr/>
          <a:lstStyle/>
          <a:p>
            <a:r>
              <a:rPr lang="en-US" sz="1000" dirty="0">
                <a:latin typeface="Calibri" panose="020F0502020204030204" pitchFamily="34" charset="0"/>
              </a:rPr>
              <a:t>A Dedicated Host is a physical Amazon EC2 server with instance capacity that is fully dedicated for your use. Dedicated Hosts can help you reduce costs by allowing you to use your existing server-bound software licenses, including Windows Server, SQL Server, and SUSE Linux Enterprise Server—all subject to your license terms. Dedicated Hosts can also help you meet compliance requirements, and they can be purchased On-Demand, or on an hourly basis. Reservations can provide up to a 70 percent discount compared to the On-Demand price.</a:t>
            </a:r>
          </a:p>
          <a:p>
            <a:endParaRPr lang="en-US" sz="1000" dirty="0">
              <a:latin typeface="Calibri" panose="020F0502020204030204" pitchFamily="34" charset="0"/>
            </a:endParaRPr>
          </a:p>
          <a:p>
            <a:r>
              <a:rPr lang="en-US" sz="1000" dirty="0">
                <a:latin typeface="Calibri" panose="020F0502020204030204" pitchFamily="34" charset="0"/>
              </a:rPr>
              <a:t>Benefits of Dedicated Host include: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Save Money on Licensing Costs: With Dedicated Hosts, you can save money by using your own per-socket or per-core software licenses in Amazon EC2.</a:t>
            </a:r>
          </a:p>
          <a:p>
            <a:endParaRPr lang="en-US" sz="1000" dirty="0">
              <a:latin typeface="Calibri" panose="020F0502020204030204" pitchFamily="34" charset="0"/>
            </a:endParaRP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Help Meet Compliance and Regulatory Requirements: With Dedicated Hosts, you can place your instances in a VPC on a specific, physical server. This scenario enables you to deploy instances by using configurations that help address requirements for corporate compliance and regulations.</a:t>
            </a:r>
          </a:p>
          <a:p>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Calibri" panose="020F0502020204030204" pitchFamily="34" charset="0"/>
              </a:rPr>
              <a:t>Select the link to learn more about Dedicated Hosts. </a:t>
            </a:r>
          </a:p>
          <a:p>
            <a:r>
              <a:rPr lang="en-US" sz="1000" b="0" i="0" kern="1200" baseline="0" dirty="0">
                <a:solidFill>
                  <a:schemeClr val="tx1"/>
                </a:solidFill>
                <a:effectLst/>
                <a:latin typeface="Calibri" panose="020F0502020204030204" pitchFamily="34" charset="0"/>
                <a:hlinkClick r:id="rId3"/>
              </a:rPr>
              <a:t>https://aws.amazon.com/ec2/dedicated-hosts/</a:t>
            </a:r>
            <a:endParaRPr lang="en-US" sz="1000" b="0" i="0"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181222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Upon completion of this module, you will be able to:</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Understand the principles of the cost optimization pillar.</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Discover how to optimize the costs of your infrastructure.</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And follow best practices to eliminate unneeded costs or suboptimal resources. </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987736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4, we’ll review AWS Trusted Advisor, which is another tool to help you make sure your instance are right-sized, and that you are not spending money that you don’t need to.</a:t>
            </a:r>
          </a:p>
        </p:txBody>
      </p:sp>
    </p:spTree>
    <p:extLst>
      <p:ext uri="{BB962C8B-B14F-4D97-AF65-F5344CB8AC3E}">
        <p14:creationId xmlns:p14="http://schemas.microsoft.com/office/powerpoint/2010/main" val="1063698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AWS Trusted Advisor comes with every AWS account, and it can be accessed from the console. AWS Trusted Advisor helps you provision your resources by following best practices to improve system performance and reliability, increase security, and look for opportunities to save money.</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AWS Trusted Advisor is like your customized cloud expert. It provides four of the most popular performance and security recommendations to all AWS customers, including:</a:t>
            </a:r>
          </a:p>
          <a:p>
            <a:r>
              <a:rPr lang="en-US" sz="1000" kern="1200" dirty="0">
                <a:solidFill>
                  <a:schemeClr val="tx1"/>
                </a:solidFill>
                <a:effectLst/>
                <a:latin typeface="Calibri" panose="020F0502020204030204" pitchFamily="34" charset="0"/>
                <a:ea typeface="+mn-ea"/>
                <a:cs typeface="+mn-cs"/>
              </a:rPr>
              <a:t>• Cost optimization</a:t>
            </a:r>
          </a:p>
          <a:p>
            <a:r>
              <a:rPr lang="en-US" sz="1000" kern="1200" dirty="0">
                <a:solidFill>
                  <a:schemeClr val="tx1"/>
                </a:solidFill>
                <a:effectLst/>
                <a:latin typeface="Calibri" panose="020F0502020204030204" pitchFamily="34" charset="0"/>
                <a:ea typeface="+mn-ea"/>
                <a:cs typeface="+mn-cs"/>
              </a:rPr>
              <a:t>• Security</a:t>
            </a:r>
          </a:p>
          <a:p>
            <a:r>
              <a:rPr lang="en-US" sz="1000" kern="1200" dirty="0">
                <a:solidFill>
                  <a:schemeClr val="tx1"/>
                </a:solidFill>
                <a:effectLst/>
                <a:latin typeface="Calibri" panose="020F0502020204030204" pitchFamily="34" charset="0"/>
                <a:ea typeface="+mn-ea"/>
                <a:cs typeface="+mn-cs"/>
              </a:rPr>
              <a:t>• Fault tolerance</a:t>
            </a:r>
          </a:p>
          <a:p>
            <a:r>
              <a:rPr lang="en-US" sz="1000" kern="1200" dirty="0">
                <a:solidFill>
                  <a:schemeClr val="tx1"/>
                </a:solidFill>
                <a:effectLst/>
                <a:latin typeface="Calibri" panose="020F0502020204030204" pitchFamily="34" charset="0"/>
                <a:ea typeface="+mn-ea"/>
                <a:cs typeface="+mn-cs"/>
              </a:rPr>
              <a:t>• Performance improvement; and</a:t>
            </a:r>
          </a:p>
          <a:p>
            <a:r>
              <a:rPr lang="en-US" sz="1000" kern="1200" dirty="0">
                <a:solidFill>
                  <a:schemeClr val="tx1"/>
                </a:solidFill>
                <a:effectLst/>
                <a:latin typeface="Calibri" panose="020F0502020204030204" pitchFamily="34" charset="0"/>
                <a:ea typeface="+mn-ea"/>
                <a:cs typeface="+mn-cs"/>
              </a:rPr>
              <a:t>• Service checks</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AWS Trusted Advisor checks and additional guidance is available with Business and Enterprise Support plans. </a:t>
            </a:r>
          </a:p>
        </p:txBody>
      </p:sp>
    </p:spTree>
    <p:extLst>
      <p:ext uri="{BB962C8B-B14F-4D97-AF65-F5344CB8AC3E}">
        <p14:creationId xmlns:p14="http://schemas.microsoft.com/office/powerpoint/2010/main" val="2209491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dirty="0">
                <a:latin typeface="Calibri" panose="020F0502020204030204" pitchFamily="34" charset="0"/>
              </a:rPr>
              <a:t>The best practices that are available to all customers include:</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Service limits </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Security group rules that allow unrestricted access to specific ports </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IAM use</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Multi-factor authentication—or MFA—on the root account</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S3 bucket permissions</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EBS public snapshots; and </a:t>
            </a:r>
          </a:p>
          <a:p>
            <a:pPr marL="0" indent="0">
              <a:buFont typeface="Arial" panose="020B0604020202020204" pitchFamily="34" charse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Relational Database Service—or Amazon RDS—public snapshots </a:t>
            </a:r>
          </a:p>
          <a:p>
            <a:pPr marL="0" indent="0">
              <a:buFont typeface="Arial" panose="020B0604020202020204" pitchFamily="34" charset="0"/>
              <a:buNone/>
            </a:pPr>
            <a:endParaRPr lang="en-US" sz="1000" dirty="0">
              <a:latin typeface="Calibri" panose="020F0502020204030204" pitchFamily="34" charset="0"/>
            </a:endParaRPr>
          </a:p>
          <a:p>
            <a:pPr marL="0" indent="0">
              <a:buFont typeface="Arial" panose="020B0604020202020204" pitchFamily="34" charset="0"/>
              <a:buNone/>
            </a:pPr>
            <a:r>
              <a:rPr lang="en-US" sz="1000" dirty="0">
                <a:latin typeface="Calibri" panose="020F0502020204030204" pitchFamily="34" charset="0"/>
              </a:rPr>
              <a:t>Select</a:t>
            </a:r>
            <a:r>
              <a:rPr lang="en-US" sz="1000" baseline="0" dirty="0">
                <a:latin typeface="Calibri" panose="020F0502020204030204" pitchFamily="34" charset="0"/>
              </a:rPr>
              <a:t> the link to learn more about A</a:t>
            </a:r>
            <a:r>
              <a:rPr lang="en-US" sz="1000" dirty="0">
                <a:latin typeface="Calibri" panose="020F0502020204030204" pitchFamily="34" charset="0"/>
              </a:rPr>
              <a:t>WS Trusted Advisor best practices.</a:t>
            </a:r>
          </a:p>
          <a:p>
            <a:pPr marL="0" indent="0">
              <a:buFont typeface="Arial" panose="020B0604020202020204" pitchFamily="34" charset="0"/>
              <a:buNone/>
            </a:pPr>
            <a:r>
              <a:rPr lang="en-US" sz="1000" dirty="0">
                <a:latin typeface="Calibri" panose="020F0502020204030204" pitchFamily="34" charset="0"/>
                <a:hlinkClick r:id="rId3"/>
              </a:rPr>
              <a:t>https://aws.amazon.com/premiumsupport/trustedadvisor/best-practices/</a:t>
            </a:r>
            <a:endParaRPr lang="en-US" sz="1000" dirty="0">
              <a:latin typeface="Calibri" panose="020F0502020204030204" pitchFamily="34" charset="0"/>
            </a:endParaRPr>
          </a:p>
        </p:txBody>
      </p:sp>
    </p:spTree>
    <p:extLst>
      <p:ext uri="{BB962C8B-B14F-4D97-AF65-F5344CB8AC3E}">
        <p14:creationId xmlns:p14="http://schemas.microsoft.com/office/powerpoint/2010/main" val="1701359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025096"/>
          </a:xfrm>
        </p:spPr>
        <p:txBody>
          <a:bodyPr/>
          <a:lstStyle/>
          <a:p>
            <a:r>
              <a:rPr lang="en-US" sz="1000" kern="1200" dirty="0">
                <a:solidFill>
                  <a:schemeClr val="tx1"/>
                </a:solidFill>
                <a:latin typeface="Calibri" panose="020F0502020204030204" pitchFamily="34" charset="0"/>
                <a:ea typeface="+mn-ea"/>
                <a:cs typeface="+mn-cs"/>
              </a:rPr>
              <a:t>Let’s review some features and functionality of Trusted Advisor. </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Within the console, you have:</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AWS Trusted Advisor Notifications, which helps you stay up-to-date with your AWS resource deployment. You will be notified by weekly email when you opt in for this service, and it is free.</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You can use AWS Identity and Access Management, or IAM, to control access to specific checks or check categories.</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You can retrieve and refresh Trusted Advisor results programmatically by using the AWS Support API. </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Action Links are hyperlinks on items within a Trusted Advisor report. Using Action Links takes you directly to the console, where you can take action on the Trusted</a:t>
            </a:r>
            <a:r>
              <a:rPr lang="en-US" sz="1000" kern="1200" baseline="0" dirty="0">
                <a:solidFill>
                  <a:schemeClr val="tx1"/>
                </a:solidFill>
                <a:latin typeface="Calibri" panose="020F0502020204030204" pitchFamily="34" charset="0"/>
                <a:ea typeface="+mn-ea"/>
                <a:cs typeface="+mn-cs"/>
              </a:rPr>
              <a:t> </a:t>
            </a:r>
            <a:r>
              <a:rPr lang="en-US" sz="1000" kern="1200" dirty="0">
                <a:solidFill>
                  <a:schemeClr val="tx1"/>
                </a:solidFill>
                <a:latin typeface="Calibri" panose="020F0502020204030204" pitchFamily="34" charset="0"/>
                <a:ea typeface="+mn-ea"/>
                <a:cs typeface="+mn-cs"/>
              </a:rPr>
              <a:t>Advisor recommendations.</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With the Recent Changes feature, you can track recent changes of a check status on the console dashboard. The most recent changes appear at the top of the list to bring them to your attention.</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The Exclude Items feature allows you to customize the Trusted Advisor report. You can exclude items from the check result if they are not relevant.</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You can refresh individual checks or refresh all the checks at once by choosing the Refresh All button in the summary dashboard. A check is eligible for refresh 5 minutes after it was last refreshed.</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Select the link to learn more about AWS Trusted Advisor.</a:t>
            </a:r>
          </a:p>
          <a:p>
            <a:r>
              <a:rPr lang="en-US" sz="1000" kern="1200" dirty="0">
                <a:solidFill>
                  <a:schemeClr val="tx1"/>
                </a:solidFill>
                <a:latin typeface="Calibri" panose="020F0502020204030204" pitchFamily="34" charset="0"/>
                <a:ea typeface="+mn-ea"/>
                <a:cs typeface="+mn-cs"/>
              </a:rPr>
              <a:t>https://aws.amazon.com/premiumsupport/trustedadvisor/</a:t>
            </a:r>
          </a:p>
        </p:txBody>
      </p:sp>
    </p:spTree>
    <p:extLst>
      <p:ext uri="{BB962C8B-B14F-4D97-AF65-F5344CB8AC3E}">
        <p14:creationId xmlns:p14="http://schemas.microsoft.com/office/powerpoint/2010/main" val="3983854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Displayed an example of the Trusted Advisor Dashboard. It shows a summary of the four best practice categories, as well as recent changes. The cost optimization check shows recommendations for saving money. Trusted Advisor also offers checks for performance, security, and fault tolerance. </a:t>
            </a:r>
          </a:p>
          <a:p>
            <a:endParaRPr lang="en-US" sz="1000" dirty="0">
              <a:latin typeface="Calibri" panose="020F0502020204030204" pitchFamily="34" charset="0"/>
            </a:endParaRPr>
          </a:p>
          <a:p>
            <a:r>
              <a:rPr lang="en-US" sz="1000" dirty="0">
                <a:latin typeface="Calibri" panose="020F0502020204030204" pitchFamily="34" charset="0"/>
              </a:rPr>
              <a:t>Select the link to access the Trusted Advisor Dashboard. </a:t>
            </a:r>
          </a:p>
          <a:p>
            <a:r>
              <a:rPr lang="en-US" sz="1000" baseline="0" dirty="0">
                <a:latin typeface="Calibri" panose="020F0502020204030204" pitchFamily="34" charset="0"/>
                <a:hlinkClick r:id="rId3"/>
              </a:rPr>
              <a:t>https://console.aws.amazon.com/trustedadvisor/</a:t>
            </a:r>
            <a:endParaRPr lang="en-US" sz="1000" baseline="0" dirty="0">
              <a:latin typeface="Calibri" panose="020F0502020204030204" pitchFamily="34" charset="0"/>
            </a:endParaRPr>
          </a:p>
        </p:txBody>
      </p:sp>
    </p:spTree>
    <p:extLst>
      <p:ext uri="{BB962C8B-B14F-4D97-AF65-F5344CB8AC3E}">
        <p14:creationId xmlns:p14="http://schemas.microsoft.com/office/powerpoint/2010/main" val="1867874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look at a case study of how </a:t>
            </a:r>
            <a:r>
              <a:rPr lang="en-US" sz="1000" dirty="0" err="1">
                <a:latin typeface="Calibri" panose="020F0502020204030204" pitchFamily="34" charset="0"/>
              </a:rPr>
              <a:t>Hungama</a:t>
            </a:r>
            <a:r>
              <a:rPr lang="en-US" sz="1000" dirty="0">
                <a:latin typeface="Calibri" panose="020F0502020204030204" pitchFamily="34" charset="0"/>
              </a:rPr>
              <a:t> uses Trusted Advisor to optimize usage and cut costs to save 33 percent on their monthly bill.</a:t>
            </a:r>
          </a:p>
          <a:p>
            <a:endParaRPr lang="en-US" sz="1000" dirty="0">
              <a:latin typeface="Calibri" panose="020F0502020204030204" pitchFamily="34" charset="0"/>
            </a:endParaRPr>
          </a:p>
          <a:p>
            <a:r>
              <a:rPr lang="en-US" sz="1000" dirty="0" err="1">
                <a:latin typeface="Calibri" panose="020F0502020204030204" pitchFamily="34" charset="0"/>
              </a:rPr>
              <a:t>Hungama</a:t>
            </a:r>
            <a:r>
              <a:rPr lang="en-US" sz="1000" dirty="0">
                <a:latin typeface="Calibri" panose="020F0502020204030204" pitchFamily="34" charset="0"/>
              </a:rPr>
              <a: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Has used AWS for server and storage management since 2008.</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Delivers content to consumers in 47 countries across mobile, internet, and internet protocol television—or IPTV–services.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Uses Amazon S3 to host more than 60 TB of content, and uses Amazon EC2 and Amazon RDS for server and storage management.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As the company grew rapidly, more departments used AWS services for development, which caused an increase in monthly costs.</a:t>
            </a:r>
          </a:p>
          <a:p>
            <a:endParaRPr lang="en-US" sz="1100" dirty="0"/>
          </a:p>
        </p:txBody>
      </p:sp>
    </p:spTree>
    <p:extLst>
      <p:ext uri="{BB962C8B-B14F-4D97-AF65-F5344CB8AC3E}">
        <p14:creationId xmlns:p14="http://schemas.microsoft.com/office/powerpoint/2010/main" val="1568079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a:spcBef>
                <a:spcPts val="600"/>
              </a:spcBef>
              <a:spcAft>
                <a:spcPts val="600"/>
              </a:spcAft>
            </a:pPr>
            <a:r>
              <a:rPr lang="en-US" sz="1000" dirty="0">
                <a:latin typeface="Calibri" panose="020F0502020204030204" pitchFamily="34" charset="0"/>
              </a:rPr>
              <a:t>How did </a:t>
            </a:r>
            <a:r>
              <a:rPr lang="en-US" sz="1000" dirty="0" err="1">
                <a:latin typeface="Calibri" panose="020F0502020204030204" pitchFamily="34" charset="0"/>
              </a:rPr>
              <a:t>Hungama</a:t>
            </a:r>
            <a:r>
              <a:rPr lang="en-US" sz="1000" dirty="0">
                <a:latin typeface="Calibri" panose="020F0502020204030204" pitchFamily="34" charset="0"/>
              </a:rPr>
              <a:t> use Trusted Advisor to reduce monthly costs by 33 percent? They did it by using Trusted Advisor’s cost optimizing checks.</a:t>
            </a:r>
          </a:p>
          <a:p>
            <a:pPr>
              <a:spcBef>
                <a:spcPts val="600"/>
              </a:spcBef>
              <a:spcAft>
                <a:spcPts val="600"/>
              </a:spcAft>
            </a:pPr>
            <a:endParaRPr lang="en-US" sz="1000" dirty="0">
              <a:latin typeface="Calibri" panose="020F0502020204030204" pitchFamily="34" charset="0"/>
            </a:endParaRPr>
          </a:p>
          <a:p>
            <a:pPr>
              <a:spcBef>
                <a:spcPts val="600"/>
              </a:spcBef>
              <a:spcAft>
                <a:spcPts val="600"/>
              </a:spcAft>
            </a:pPr>
            <a:r>
              <a:rPr lang="en-US" sz="1000" dirty="0">
                <a:latin typeface="Calibri" panose="020F0502020204030204" pitchFamily="34" charset="0"/>
              </a:rPr>
              <a:t>The Low Utilization Amazon EC2 Instances check on Trusted Advisor checks the Amazon EC2 instances that run at any time during the last 14 days. It alerts you if the daily central processing unit—or CPU—usage was 10 percent or less, and if network I/O was 5 MB or less on 4 or more days. </a:t>
            </a:r>
          </a:p>
          <a:p>
            <a:pPr>
              <a:spcBef>
                <a:spcPts val="600"/>
              </a:spcBef>
              <a:spcAft>
                <a:spcPts val="600"/>
              </a:spcAft>
            </a:pPr>
            <a:endParaRPr lang="en-US" sz="1000" dirty="0">
              <a:latin typeface="Calibri" panose="020F0502020204030204" pitchFamily="34" charset="0"/>
            </a:endParaRPr>
          </a:p>
          <a:p>
            <a:pPr>
              <a:spcBef>
                <a:spcPts val="600"/>
              </a:spcBef>
              <a:spcAft>
                <a:spcPts val="600"/>
              </a:spcAft>
            </a:pPr>
            <a:r>
              <a:rPr lang="en-US" sz="1000" dirty="0">
                <a:latin typeface="Calibri" panose="020F0502020204030204" pitchFamily="34" charset="0"/>
              </a:rPr>
              <a:t>This check revealed that </a:t>
            </a:r>
            <a:r>
              <a:rPr lang="en-US" sz="1000" dirty="0" err="1">
                <a:latin typeface="Calibri" panose="020F0502020204030204" pitchFamily="34" charset="0"/>
              </a:rPr>
              <a:t>Hungama</a:t>
            </a:r>
            <a:r>
              <a:rPr lang="en-US" sz="1000" dirty="0">
                <a:latin typeface="Calibri" panose="020F0502020204030204" pitchFamily="34" charset="0"/>
              </a:rPr>
              <a:t> had overprovisioned instance sizes, and instances that were spun up for special projects were not terminated after completion. The team used this information to right-size their instances. They also categorized production and development servers, and they automated the process of shutting down development servers during non-business hours.</a:t>
            </a:r>
          </a:p>
          <a:p>
            <a:pPr>
              <a:spcBef>
                <a:spcPts val="600"/>
              </a:spcBef>
              <a:spcAft>
                <a:spcPts val="600"/>
              </a:spcAft>
            </a:pPr>
            <a:endParaRPr lang="en-US" sz="1000" dirty="0">
              <a:latin typeface="Calibri" panose="020F0502020204030204" pitchFamily="34" charset="0"/>
            </a:endParaRPr>
          </a:p>
          <a:p>
            <a:pPr>
              <a:spcBef>
                <a:spcPts val="600"/>
              </a:spcBef>
              <a:spcAft>
                <a:spcPts val="600"/>
              </a:spcAft>
            </a:pPr>
            <a:r>
              <a:rPr lang="en-US" sz="1000" dirty="0">
                <a:latin typeface="Calibri" panose="020F0502020204030204" pitchFamily="34" charset="0"/>
              </a:rPr>
              <a:t>The estimated monthly savings are calculated by using the current usage rate for On-Demand Instances and the estimated number of days that the instance might be underused. Actual savings will vary if you use Reserved Instances or Spot Instances, or if the instance does not run for a full day. To get daily usage data, you can download the report for this check. </a:t>
            </a:r>
          </a:p>
        </p:txBody>
      </p:sp>
    </p:spTree>
    <p:extLst>
      <p:ext uri="{BB962C8B-B14F-4D97-AF65-F5344CB8AC3E}">
        <p14:creationId xmlns:p14="http://schemas.microsoft.com/office/powerpoint/2010/main" val="2981852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000" baseline="0" dirty="0">
                <a:latin typeface="Calibri" panose="020F0502020204030204" pitchFamily="34" charset="0"/>
              </a:rPr>
              <a:t>The Reserved Instance Optimization check from Trusted Advisor checks your Amazon EC2 computing consumption history, and it calculates an optimal number of Partial Upfront Reserved Instances. Recommendations are based on the hour-by-hour usage of the previous calendar month, and is aggregated across all consolidated billing accounts.</a:t>
            </a:r>
          </a:p>
          <a:p>
            <a:pPr>
              <a:spcBef>
                <a:spcPts val="600"/>
              </a:spcBef>
              <a:spcAft>
                <a:spcPts val="600"/>
              </a:spcAft>
            </a:pPr>
            <a:r>
              <a:rPr lang="en-US" sz="1000" baseline="0" dirty="0" err="1">
                <a:latin typeface="Calibri" panose="020F0502020204030204" pitchFamily="34" charset="0"/>
              </a:rPr>
              <a:t>Hungama’s</a:t>
            </a:r>
            <a:r>
              <a:rPr lang="en-US" sz="1000" baseline="0" dirty="0">
                <a:latin typeface="Calibri" panose="020F0502020204030204" pitchFamily="34" charset="0"/>
              </a:rPr>
              <a:t> Reserved Instance changes occurred before the current pricing model of No Upfront, Partial Upfront, and All Upfront was implemented. However, this check is still extremely useful to customers who use Reserved Instances. In response to the findings of Trusted Advisor, </a:t>
            </a:r>
            <a:r>
              <a:rPr lang="en-US" sz="1000" baseline="0" dirty="0" err="1">
                <a:latin typeface="Calibri" panose="020F0502020204030204" pitchFamily="34" charset="0"/>
              </a:rPr>
              <a:t>Hungama</a:t>
            </a:r>
            <a:r>
              <a:rPr lang="en-US" sz="1000" baseline="0" dirty="0">
                <a:latin typeface="Calibri" panose="020F0502020204030204" pitchFamily="34" charset="0"/>
              </a:rPr>
              <a:t> changed how they reserved their instances. They based their reservations on the specific usage patterns of their different instance categories, such as development, production, test, and so on.</a:t>
            </a:r>
          </a:p>
          <a:p>
            <a:endParaRPr lang="en-US" sz="1100" dirty="0"/>
          </a:p>
        </p:txBody>
      </p:sp>
    </p:spTree>
    <p:extLst>
      <p:ext uri="{BB962C8B-B14F-4D97-AF65-F5344CB8AC3E}">
        <p14:creationId xmlns:p14="http://schemas.microsoft.com/office/powerpoint/2010/main" val="1779757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Calibri" panose="020F0502020204030204" pitchFamily="34" charset="0"/>
              </a:rPr>
              <a:t>The Underutilized Amazon EBS </a:t>
            </a:r>
            <a:r>
              <a:rPr lang="en-US" sz="1000" dirty="0">
                <a:latin typeface="Calibri" panose="020F0502020204030204" pitchFamily="34" charset="0"/>
              </a:rPr>
              <a:t>volumes check on Trusted Advisor checks Amazon EBS volume configurations, and issues a warning when volumes appear to be underused. If a volume remains unattached or has very low write activity for a period of time—excluding boot volumes—the volume is probably not being used.</a:t>
            </a:r>
          </a:p>
          <a:p>
            <a:endParaRPr lang="en-US" sz="1000" dirty="0">
              <a:latin typeface="Calibri" panose="020F0502020204030204" pitchFamily="34" charset="0"/>
            </a:endParaRPr>
          </a:p>
          <a:p>
            <a:r>
              <a:rPr lang="en-US" sz="1000" dirty="0">
                <a:latin typeface="Calibri" panose="020F0502020204030204" pitchFamily="34" charset="0"/>
              </a:rPr>
              <a:t>In response to this check, the </a:t>
            </a:r>
            <a:r>
              <a:rPr lang="en-US" sz="1000" dirty="0" err="1">
                <a:latin typeface="Calibri" panose="020F0502020204030204" pitchFamily="34" charset="0"/>
              </a:rPr>
              <a:t>Hungama</a:t>
            </a:r>
            <a:r>
              <a:rPr lang="en-US" sz="1000" dirty="0">
                <a:latin typeface="Calibri" panose="020F0502020204030204" pitchFamily="34" charset="0"/>
              </a:rPr>
              <a:t> audit team created snapshots of many of the underused Amazon EBS volumes, which they stored on Amazon S3. They then deleted the volumes. This action resulted in a reduction of over 90 percent on the number of snapshots that were generated weekly.</a:t>
            </a:r>
          </a:p>
          <a:p>
            <a:endParaRPr lang="en-US" sz="1000" dirty="0">
              <a:latin typeface="Calibri" panose="020F0502020204030204" pitchFamily="34" charset="0"/>
            </a:endParaRPr>
          </a:p>
          <a:p>
            <a:r>
              <a:rPr lang="en-US" sz="1000" dirty="0">
                <a:latin typeface="Calibri" panose="020F0502020204030204" pitchFamily="34" charset="0"/>
              </a:rPr>
              <a:t>To learn more about how </a:t>
            </a:r>
            <a:r>
              <a:rPr lang="en-US" sz="1000" dirty="0" err="1">
                <a:latin typeface="Calibri" panose="020F0502020204030204" pitchFamily="34" charset="0"/>
              </a:rPr>
              <a:t>Hungama</a:t>
            </a:r>
            <a:r>
              <a:rPr lang="en-US" sz="1000" dirty="0">
                <a:latin typeface="Calibri" panose="020F0502020204030204" pitchFamily="34" charset="0"/>
              </a:rPr>
              <a:t> uses AWS, select the link. </a:t>
            </a:r>
          </a:p>
          <a:p>
            <a:r>
              <a:rPr lang="en-US" sz="1000" b="0" i="0" kern="1200" baseline="0" dirty="0">
                <a:solidFill>
                  <a:schemeClr val="tx1"/>
                </a:solidFill>
                <a:effectLst/>
                <a:latin typeface="Calibri" panose="020F0502020204030204" pitchFamily="34" charset="0"/>
                <a:hlinkClick r:id="rId3"/>
              </a:rPr>
              <a:t>https://aws.amazon.com/solutions/case-studies/hungama/</a:t>
            </a:r>
            <a:endParaRPr lang="en-US" sz="1000" b="0" i="0" kern="1200" baseline="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2488055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Part 5, we will look at optimizing cost with caching.</a:t>
            </a:r>
          </a:p>
        </p:txBody>
      </p:sp>
    </p:spTree>
    <p:extLst>
      <p:ext uri="{BB962C8B-B14F-4D97-AF65-F5344CB8AC3E}">
        <p14:creationId xmlns:p14="http://schemas.microsoft.com/office/powerpoint/2010/main" val="130325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Part 1, we will review the principles of the Cost Optimization pillar.</a:t>
            </a:r>
          </a:p>
        </p:txBody>
      </p:sp>
    </p:spTree>
    <p:extLst>
      <p:ext uri="{BB962C8B-B14F-4D97-AF65-F5344CB8AC3E}">
        <p14:creationId xmlns:p14="http://schemas.microsoft.com/office/powerpoint/2010/main" val="2178285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term content delivery network—or CDN—refers to Amazon </a:t>
            </a:r>
            <a:r>
              <a:rPr lang="en-US" sz="1000" dirty="0" err="1">
                <a:latin typeface="Calibri" panose="020F0502020204030204" pitchFamily="34" charset="0"/>
              </a:rPr>
              <a:t>CloudFront</a:t>
            </a:r>
            <a:r>
              <a:rPr lang="en-US" sz="1000" dirty="0">
                <a:latin typeface="Calibri" panose="020F0502020204030204" pitchFamily="34" charset="0"/>
              </a:rPr>
              <a:t>. </a:t>
            </a:r>
            <a:r>
              <a:rPr lang="en-US" sz="1000" dirty="0" err="1">
                <a:latin typeface="Calibri" panose="020F0502020204030204" pitchFamily="34" charset="0"/>
              </a:rPr>
              <a:t>CloudFront</a:t>
            </a:r>
            <a:r>
              <a:rPr lang="en-US" sz="1000" dirty="0">
                <a:latin typeface="Calibri" panose="020F0502020204030204" pitchFamily="34" charset="0"/>
              </a:rPr>
              <a:t> is a content delivery web service. It gives developers and businesses a way to distribute content to end users with low latency, high data transfer speeds, and no minimum usage commitment. Depending on your application types, it might make better sense to distribute your static or dynamic content through </a:t>
            </a:r>
            <a:r>
              <a:rPr lang="en-US" sz="1000" dirty="0" err="1">
                <a:latin typeface="Calibri" panose="020F0502020204030204" pitchFamily="34" charset="0"/>
              </a:rPr>
              <a:t>CloudFront</a:t>
            </a:r>
            <a:r>
              <a:rPr lang="en-US" sz="1000" dirty="0">
                <a:latin typeface="Calibri" panose="020F0502020204030204" pitchFamily="34" charset="0"/>
              </a:rPr>
              <a:t>, instead of scaling out your infrastructure.</a:t>
            </a:r>
          </a:p>
          <a:p>
            <a:endParaRPr lang="en-US" sz="1000" dirty="0">
              <a:latin typeface="Calibri" panose="020F0502020204030204" pitchFamily="34" charset="0"/>
            </a:endParaRPr>
          </a:p>
          <a:p>
            <a:r>
              <a:rPr lang="en-US" sz="1000" dirty="0">
                <a:latin typeface="Calibri" panose="020F0502020204030204" pitchFamily="34" charset="0"/>
              </a:rPr>
              <a:t>Let's look at the response time versus server load if you don’t use a content delivery network. Without a CDN, the response time goes up, and the load on the origin is much higher. </a:t>
            </a:r>
          </a:p>
          <a:p>
            <a:endParaRPr lang="en-US" sz="1000" dirty="0">
              <a:latin typeface="Calibri" panose="020F0502020204030204" pitchFamily="34" charset="0"/>
            </a:endParaRPr>
          </a:p>
          <a:p>
            <a:r>
              <a:rPr lang="en-US" sz="1000" dirty="0">
                <a:latin typeface="Calibri" panose="020F0502020204030204" pitchFamily="34" charset="0"/>
              </a:rPr>
              <a:t>When only static content is offloaded by using a content delivery network like Amazon </a:t>
            </a:r>
            <a:r>
              <a:rPr lang="en-US" sz="1000" dirty="0" err="1">
                <a:latin typeface="Calibri" panose="020F0502020204030204" pitchFamily="34" charset="0"/>
              </a:rPr>
              <a:t>CloudFront</a:t>
            </a:r>
            <a:r>
              <a:rPr lang="en-US" sz="1000" dirty="0">
                <a:latin typeface="Calibri" panose="020F0502020204030204" pitchFamily="34" charset="0"/>
              </a:rPr>
              <a:t>, the response time and server load is reduced by half. </a:t>
            </a:r>
          </a:p>
          <a:p>
            <a:endParaRPr lang="en-US" sz="1000" dirty="0">
              <a:latin typeface="Calibri" panose="020F0502020204030204" pitchFamily="34" charset="0"/>
            </a:endParaRPr>
          </a:p>
          <a:p>
            <a:r>
              <a:rPr lang="en-US" sz="1000" dirty="0">
                <a:latin typeface="Calibri" panose="020F0502020204030204" pitchFamily="34" charset="0"/>
              </a:rPr>
              <a:t>If both static and dynamic content are delivered through Amazon </a:t>
            </a:r>
            <a:r>
              <a:rPr lang="en-US" sz="1000" dirty="0" err="1">
                <a:latin typeface="Calibri" panose="020F0502020204030204" pitchFamily="34" charset="0"/>
              </a:rPr>
              <a:t>CloudFront</a:t>
            </a:r>
            <a:r>
              <a:rPr lang="en-US" sz="1000" dirty="0">
                <a:latin typeface="Calibri" panose="020F0502020204030204" pitchFamily="34" charset="0"/>
              </a:rPr>
              <a:t>, you have larger savings in terms of server response time and an even larger amount of savings on the server load. This scenario means that you can have smaller and fewer instances at the origin if that work is offloaded  to Amazon </a:t>
            </a:r>
            <a:r>
              <a:rPr lang="en-US" sz="1000" dirty="0" err="1">
                <a:latin typeface="Calibri" panose="020F0502020204030204" pitchFamily="34" charset="0"/>
              </a:rPr>
              <a:t>CloudFront</a:t>
            </a:r>
            <a:r>
              <a:rPr lang="en-US" sz="1000" dirty="0">
                <a:latin typeface="Calibri" panose="020F0502020204030204" pitchFamily="34" charset="0"/>
              </a:rPr>
              <a:t>.</a:t>
            </a:r>
          </a:p>
          <a:p>
            <a:endParaRPr lang="en-US" sz="1100" dirty="0"/>
          </a:p>
        </p:txBody>
      </p:sp>
    </p:spTree>
    <p:extLst>
      <p:ext uri="{BB962C8B-B14F-4D97-AF65-F5344CB8AC3E}">
        <p14:creationId xmlns:p14="http://schemas.microsoft.com/office/powerpoint/2010/main" val="3760171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Databases can be cached to Amazon </a:t>
            </a:r>
            <a:r>
              <a:rPr lang="en-US" sz="1000" dirty="0" err="1">
                <a:latin typeface="Calibri" panose="020F0502020204030204" pitchFamily="34" charset="0"/>
              </a:rPr>
              <a:t>ElastiCache</a:t>
            </a:r>
            <a:r>
              <a:rPr lang="en-US" sz="1000" dirty="0">
                <a:latin typeface="Calibri" panose="020F0502020204030204" pitchFamily="34" charset="0"/>
              </a:rPr>
              <a:t>. Database types include NoSQL instances like MongoDB or Amazon </a:t>
            </a:r>
            <a:r>
              <a:rPr lang="en-US" sz="1000" dirty="0" err="1">
                <a:latin typeface="Calibri" panose="020F0502020204030204" pitchFamily="34" charset="0"/>
              </a:rPr>
              <a:t>DynamoDB</a:t>
            </a:r>
            <a:r>
              <a:rPr lang="en-US" sz="1000" dirty="0">
                <a:latin typeface="Calibri" panose="020F0502020204030204" pitchFamily="34" charset="0"/>
              </a:rPr>
              <a:t>, and also include relational database servers. </a:t>
            </a:r>
          </a:p>
          <a:p>
            <a:endParaRPr lang="en-US" dirty="0"/>
          </a:p>
        </p:txBody>
      </p:sp>
    </p:spTree>
    <p:extLst>
      <p:ext uri="{BB962C8B-B14F-4D97-AF65-F5344CB8AC3E}">
        <p14:creationId xmlns:p14="http://schemas.microsoft.com/office/powerpoint/2010/main" val="2973690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Part 6, we will cover a couple of cost calculation tools that you can use from the console.</a:t>
            </a:r>
          </a:p>
        </p:txBody>
      </p:sp>
    </p:spTree>
    <p:extLst>
      <p:ext uri="{BB962C8B-B14F-4D97-AF65-F5344CB8AC3E}">
        <p14:creationId xmlns:p14="http://schemas.microsoft.com/office/powerpoint/2010/main" val="1273018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000" dirty="0">
                <a:latin typeface="Calibri" panose="020F0502020204030204" pitchFamily="34" charset="0"/>
              </a:rPr>
              <a:t>We can help you reduce Total Cost of Ownership—or TCO—by reducing the need to invest in large capital expenditures. We provide a pay-as-you-go model that empowers you to invest in the capacity you need, and use it only when the business requires it.</a:t>
            </a:r>
          </a:p>
          <a:p>
            <a:endParaRPr lang="en-US" sz="1000" dirty="0">
              <a:latin typeface="Calibri" panose="020F0502020204030204" pitchFamily="34" charset="0"/>
            </a:endParaRPr>
          </a:p>
          <a:p>
            <a:r>
              <a:rPr lang="en-US" sz="1000" dirty="0">
                <a:latin typeface="Calibri" panose="020F0502020204030204" pitchFamily="34" charset="0"/>
              </a:rPr>
              <a:t>The AWS TCO calculators allow you to estimate the cost savings when using AWS and provide a detailed set of reports that can be used in executive presentations. The calculators also give you the option to modify assumptions that best meet your business needs.</a:t>
            </a:r>
          </a:p>
          <a:p>
            <a:endParaRPr lang="en-US" sz="1000" dirty="0">
              <a:latin typeface="Calibri" panose="020F0502020204030204" pitchFamily="34" charset="0"/>
            </a:endParaRPr>
          </a:p>
          <a:p>
            <a:r>
              <a:rPr lang="en-US" sz="1000" dirty="0">
                <a:latin typeface="Calibri" panose="020F0502020204030204" pitchFamily="34" charset="0"/>
              </a:rPr>
              <a:t>Select the link to launch the AWS Total Cost of Ownership Calculator.</a:t>
            </a:r>
          </a:p>
          <a:p>
            <a:r>
              <a:rPr lang="en-US" sz="1000" dirty="0">
                <a:latin typeface="Calibri" panose="020F0502020204030204" pitchFamily="34" charset="0"/>
              </a:rPr>
              <a:t>https://awstcocalculator.com/</a:t>
            </a:r>
            <a:endParaRPr lang="en-US" sz="1000" baseline="0" dirty="0">
              <a:latin typeface="Calibri" panose="020F0502020204030204" pitchFamily="34" charset="0"/>
            </a:endParaRPr>
          </a:p>
        </p:txBody>
      </p:sp>
    </p:spTree>
    <p:extLst>
      <p:ext uri="{BB962C8B-B14F-4D97-AF65-F5344CB8AC3E}">
        <p14:creationId xmlns:p14="http://schemas.microsoft.com/office/powerpoint/2010/main" val="705806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AWS Simple Monthly Calculator is a tool that can help you estimate the cost of running your application or solution in the AWS Cloud based on usage. This calculator will help you determine how adding a new server or an additional service will impact your overall bill. </a:t>
            </a:r>
          </a:p>
          <a:p>
            <a:endParaRPr lang="en-US" sz="1000" dirty="0">
              <a:latin typeface="Calibri" panose="020F0502020204030204" pitchFamily="34" charset="0"/>
            </a:endParaRPr>
          </a:p>
          <a:p>
            <a:r>
              <a:rPr lang="en-US" sz="1000" dirty="0">
                <a:latin typeface="Calibri" panose="020F0502020204030204" pitchFamily="34" charset="0"/>
              </a:rPr>
              <a:t>Select the link to access the AWS Simple Monthly Calculator. </a:t>
            </a:r>
          </a:p>
          <a:p>
            <a:r>
              <a:rPr lang="en-US" sz="1000" dirty="0">
                <a:latin typeface="Calibri" panose="020F0502020204030204" pitchFamily="34" charset="0"/>
              </a:rPr>
              <a:t>https://calculator.s3.amazonaws.com/index.html</a:t>
            </a:r>
          </a:p>
          <a:p>
            <a:endParaRPr lang="en-US" sz="1000" dirty="0">
              <a:latin typeface="Calibri" panose="020F0502020204030204" pitchFamily="34" charset="0"/>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29649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the initial “Improve This Architecture” exercise, your team implemented all options to improve security, reliability, and performance without considering the cost implications. </a:t>
            </a:r>
          </a:p>
          <a:p>
            <a:endParaRPr lang="en-US" sz="1000" dirty="0">
              <a:latin typeface="Calibri" panose="020F0502020204030204" pitchFamily="34" charset="0"/>
            </a:endParaRPr>
          </a:p>
          <a:p>
            <a:r>
              <a:rPr lang="en-US" sz="1000" dirty="0">
                <a:latin typeface="Calibri" panose="020F0502020204030204" pitchFamily="34" charset="0"/>
              </a:rPr>
              <a:t>In this exercise, you will consider making improvements that include a justification or analysis of the cost trade-offs. </a:t>
            </a:r>
          </a:p>
        </p:txBody>
      </p:sp>
    </p:spTree>
    <p:extLst>
      <p:ext uri="{BB962C8B-B14F-4D97-AF65-F5344CB8AC3E}">
        <p14:creationId xmlns:p14="http://schemas.microsoft.com/office/powerpoint/2010/main" val="211712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the prior architecture exercise, you:</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Performed a security, reliability, and performance assessment.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put in every option that you thought would increase performance. </a:t>
            </a:r>
          </a:p>
          <a:p>
            <a:r>
              <a:rPr lang="en-US" sz="1000" dirty="0">
                <a:latin typeface="Calibri" panose="020F0502020204030204" pitchFamily="34" charset="0"/>
              </a:rPr>
              <a:t>For this exercise: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Your Cost Explorer indicates that your forecast is higher than your budget.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will review the diagram, and ask questions to identify where you can improve the cost optimization of the system.</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will also recommend ways to redesign the solution in accordance with the Cost-Optimization pillar of the Well-Architected Framework.</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209138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534383"/>
          </a:xfrm>
        </p:spPr>
        <p:txBody>
          <a:bodyPr/>
          <a:lstStyle/>
          <a:p>
            <a:r>
              <a:rPr lang="en-US" sz="1000" kern="1200" dirty="0">
                <a:solidFill>
                  <a:schemeClr val="tx1"/>
                </a:solidFill>
                <a:effectLst/>
                <a:latin typeface="Calibri" panose="020F0502020204030204" pitchFamily="34" charset="0"/>
                <a:ea typeface="+mn-ea"/>
                <a:cs typeface="+mn-cs"/>
              </a:rPr>
              <a:t>Consider the following issues:</a:t>
            </a:r>
          </a:p>
          <a:p>
            <a:r>
              <a:rPr lang="en-US" sz="1000" kern="1200" dirty="0">
                <a:solidFill>
                  <a:schemeClr val="tx1"/>
                </a:solidFill>
                <a:effectLst/>
                <a:latin typeface="Calibri" panose="020F0502020204030204" pitchFamily="34" charset="0"/>
                <a:ea typeface="+mn-ea"/>
                <a:cs typeface="+mn-cs"/>
              </a:rPr>
              <a:t>•  Are there unbalanced instance sizes? </a:t>
            </a:r>
          </a:p>
          <a:p>
            <a:r>
              <a:rPr lang="en-US" sz="1000" kern="1200" dirty="0">
                <a:solidFill>
                  <a:schemeClr val="tx1"/>
                </a:solidFill>
                <a:effectLst/>
                <a:latin typeface="Calibri" panose="020F0502020204030204" pitchFamily="34" charset="0"/>
                <a:ea typeface="+mn-ea"/>
                <a:cs typeface="+mn-cs"/>
              </a:rPr>
              <a:t>•  Why should you use a C4 Amazon EC2 instance for a web server?</a:t>
            </a:r>
          </a:p>
          <a:p>
            <a:r>
              <a:rPr lang="en-US" sz="1000" kern="1200" dirty="0">
                <a:solidFill>
                  <a:schemeClr val="tx1"/>
                </a:solidFill>
                <a:effectLst/>
                <a:latin typeface="Calibri" panose="020F0502020204030204" pitchFamily="34" charset="0"/>
                <a:ea typeface="+mn-ea"/>
                <a:cs typeface="+mn-cs"/>
              </a:rPr>
              <a:t>•  Why run large web or application servers behind small reverse proxies?</a:t>
            </a:r>
          </a:p>
          <a:p>
            <a:r>
              <a:rPr lang="en-US" sz="1000" kern="1200" dirty="0">
                <a:solidFill>
                  <a:schemeClr val="tx1"/>
                </a:solidFill>
                <a:effectLst/>
                <a:latin typeface="Calibri" panose="020F0502020204030204" pitchFamily="34" charset="0"/>
                <a:ea typeface="+mn-ea"/>
                <a:cs typeface="+mn-cs"/>
              </a:rPr>
              <a:t>•  Why have do-it-yourself databases, over Amazon RDS?</a:t>
            </a:r>
          </a:p>
          <a:p>
            <a:r>
              <a:rPr lang="en-US" sz="1000" kern="1200" dirty="0">
                <a:solidFill>
                  <a:schemeClr val="tx1"/>
                </a:solidFill>
                <a:effectLst/>
                <a:latin typeface="Calibri" panose="020F0502020204030204" pitchFamily="34" charset="0"/>
                <a:ea typeface="+mn-ea"/>
                <a:cs typeface="+mn-cs"/>
              </a:rPr>
              <a:t>•  Why use Amazon </a:t>
            </a:r>
            <a:r>
              <a:rPr lang="en-US" sz="1000" kern="1200" dirty="0" err="1">
                <a:solidFill>
                  <a:schemeClr val="tx1"/>
                </a:solidFill>
                <a:effectLst/>
                <a:latin typeface="Calibri" panose="020F0502020204030204" pitchFamily="34" charset="0"/>
                <a:ea typeface="+mn-ea"/>
                <a:cs typeface="+mn-cs"/>
              </a:rPr>
              <a:t>ElastiCache</a:t>
            </a:r>
            <a:r>
              <a:rPr lang="en-US" sz="1000" kern="1200" dirty="0">
                <a:solidFill>
                  <a:schemeClr val="tx1"/>
                </a:solidFill>
                <a:effectLst/>
                <a:latin typeface="Calibri" panose="020F0502020204030204" pitchFamily="34" charset="0"/>
                <a:ea typeface="+mn-ea"/>
                <a:cs typeface="+mn-cs"/>
              </a:rPr>
              <a:t>? What purpose does it serve?</a:t>
            </a:r>
          </a:p>
          <a:p>
            <a:r>
              <a:rPr lang="en-US" sz="1000" kern="1200" dirty="0">
                <a:solidFill>
                  <a:schemeClr val="tx1"/>
                </a:solidFill>
                <a:effectLst/>
                <a:latin typeface="Calibri" panose="020F0502020204030204" pitchFamily="34" charset="0"/>
                <a:ea typeface="+mn-ea"/>
                <a:cs typeface="+mn-cs"/>
              </a:rPr>
              <a:t>•  Should you use </a:t>
            </a:r>
            <a:r>
              <a:rPr lang="en-US" sz="1000" kern="1200" dirty="0" err="1">
                <a:solidFill>
                  <a:schemeClr val="tx1"/>
                </a:solidFill>
                <a:effectLst/>
                <a:latin typeface="Calibri" panose="020F0502020204030204" pitchFamily="34" charset="0"/>
                <a:ea typeface="+mn-ea"/>
                <a:cs typeface="+mn-cs"/>
              </a:rPr>
              <a:t>Memcached</a:t>
            </a:r>
            <a:r>
              <a:rPr lang="en-US" sz="1000" kern="1200" dirty="0">
                <a:solidFill>
                  <a:schemeClr val="tx1"/>
                </a:solidFill>
                <a:effectLst/>
                <a:latin typeface="Calibri" panose="020F0502020204030204" pitchFamily="34" charset="0"/>
                <a:ea typeface="+mn-ea"/>
                <a:cs typeface="+mn-cs"/>
              </a:rPr>
              <a:t> or </a:t>
            </a:r>
            <a:r>
              <a:rPr lang="en-US" sz="1000" kern="1200" dirty="0" err="1">
                <a:solidFill>
                  <a:schemeClr val="tx1"/>
                </a:solidFill>
                <a:effectLst/>
                <a:latin typeface="Calibri" panose="020F0502020204030204" pitchFamily="34" charset="0"/>
                <a:ea typeface="+mn-ea"/>
                <a:cs typeface="+mn-cs"/>
              </a:rPr>
              <a:t>Redis</a:t>
            </a:r>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  How many nodes are in the </a:t>
            </a:r>
            <a:r>
              <a:rPr lang="en-US" sz="1000" kern="1200" dirty="0" err="1">
                <a:solidFill>
                  <a:schemeClr val="tx1"/>
                </a:solidFill>
                <a:effectLst/>
                <a:latin typeface="Calibri" panose="020F0502020204030204" pitchFamily="34" charset="0"/>
                <a:ea typeface="+mn-ea"/>
                <a:cs typeface="+mn-cs"/>
              </a:rPr>
              <a:t>ElastiCache</a:t>
            </a:r>
            <a:r>
              <a:rPr lang="en-US" sz="1000" kern="1200" dirty="0">
                <a:solidFill>
                  <a:schemeClr val="tx1"/>
                </a:solidFill>
                <a:effectLst/>
                <a:latin typeface="Calibri" panose="020F0502020204030204" pitchFamily="34" charset="0"/>
                <a:ea typeface="+mn-ea"/>
                <a:cs typeface="+mn-cs"/>
              </a:rPr>
              <a:t> Cluster?</a:t>
            </a:r>
          </a:p>
          <a:p>
            <a:r>
              <a:rPr lang="en-US" sz="1000" kern="1200" dirty="0">
                <a:solidFill>
                  <a:schemeClr val="tx1"/>
                </a:solidFill>
                <a:effectLst/>
                <a:latin typeface="Calibri" panose="020F0502020204030204" pitchFamily="34" charset="0"/>
                <a:ea typeface="+mn-ea"/>
                <a:cs typeface="+mn-cs"/>
              </a:rPr>
              <a:t>•  What is the bandwidth of the AWS Direct Connect connection?</a:t>
            </a:r>
          </a:p>
          <a:p>
            <a:r>
              <a:rPr lang="en-US" sz="1000" kern="1200" dirty="0">
                <a:solidFill>
                  <a:schemeClr val="tx1"/>
                </a:solidFill>
                <a:effectLst/>
                <a:latin typeface="Calibri" panose="020F0502020204030204" pitchFamily="34" charset="0"/>
                <a:ea typeface="+mn-ea"/>
                <a:cs typeface="+mn-cs"/>
              </a:rPr>
              <a:t>•  What is the throughput of the Amazon </a:t>
            </a:r>
            <a:r>
              <a:rPr lang="en-US" sz="1000" kern="1200" dirty="0" err="1">
                <a:solidFill>
                  <a:schemeClr val="tx1"/>
                </a:solidFill>
                <a:effectLst/>
                <a:latin typeface="Calibri" panose="020F0502020204030204" pitchFamily="34" charset="0"/>
                <a:ea typeface="+mn-ea"/>
                <a:cs typeface="+mn-cs"/>
              </a:rPr>
              <a:t>DynamoDB</a:t>
            </a:r>
            <a:r>
              <a:rPr lang="en-US" sz="1000" kern="1200" dirty="0">
                <a:solidFill>
                  <a:schemeClr val="tx1"/>
                </a:solidFill>
                <a:effectLst/>
                <a:latin typeface="Calibri" panose="020F0502020204030204" pitchFamily="34" charset="0"/>
                <a:ea typeface="+mn-ea"/>
                <a:cs typeface="+mn-cs"/>
              </a:rPr>
              <a:t> instance?</a:t>
            </a:r>
          </a:p>
          <a:p>
            <a:r>
              <a:rPr lang="en-US" sz="1000" kern="1200" dirty="0">
                <a:solidFill>
                  <a:schemeClr val="tx1"/>
                </a:solidFill>
                <a:effectLst/>
                <a:latin typeface="Calibri" panose="020F0502020204030204" pitchFamily="34" charset="0"/>
                <a:ea typeface="+mn-ea"/>
                <a:cs typeface="+mn-cs"/>
              </a:rPr>
              <a:t>•  Does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use detailed monitoring or default interval?</a:t>
            </a:r>
          </a:p>
          <a:p>
            <a:r>
              <a:rPr lang="en-US" sz="1000" kern="1200" dirty="0">
                <a:solidFill>
                  <a:schemeClr val="tx1"/>
                </a:solidFill>
                <a:effectLst/>
                <a:latin typeface="Calibri" panose="020F0502020204030204" pitchFamily="34" charset="0"/>
                <a:ea typeface="+mn-ea"/>
                <a:cs typeface="+mn-cs"/>
              </a:rPr>
              <a:t>•  This architecture does not use Amazon Glacier. Could the customer realize cost savings by moving some data off Amazon S3 and on to Amazon Glacier?</a:t>
            </a:r>
          </a:p>
          <a:p>
            <a:r>
              <a:rPr lang="en-US" sz="1000" kern="1200" dirty="0">
                <a:solidFill>
                  <a:schemeClr val="tx1"/>
                </a:solidFill>
                <a:effectLst/>
                <a:latin typeface="Calibri" panose="020F0502020204030204" pitchFamily="34" charset="0"/>
                <a:ea typeface="+mn-ea"/>
                <a:cs typeface="+mn-cs"/>
              </a:rPr>
              <a:t>•  What is the cost of using Amazon </a:t>
            </a:r>
            <a:r>
              <a:rPr lang="en-US" sz="1000" kern="1200" dirty="0" err="1">
                <a:solidFill>
                  <a:schemeClr val="tx1"/>
                </a:solidFill>
                <a:effectLst/>
                <a:latin typeface="Calibri" panose="020F0502020204030204" pitchFamily="34" charset="0"/>
                <a:ea typeface="+mn-ea"/>
                <a:cs typeface="+mn-cs"/>
              </a:rPr>
              <a:t>CloudTrail</a:t>
            </a:r>
            <a:r>
              <a:rPr lang="en-US" sz="1000" kern="1200" dirty="0">
                <a:solidFill>
                  <a:schemeClr val="tx1"/>
                </a:solidFill>
                <a:effectLst/>
                <a:latin typeface="Calibri" panose="020F0502020204030204" pitchFamily="34" charset="0"/>
                <a:ea typeface="+mn-ea"/>
                <a:cs typeface="+mn-cs"/>
              </a:rPr>
              <a:t> versus the cost of no auditing?</a:t>
            </a:r>
          </a:p>
          <a:p>
            <a:r>
              <a:rPr lang="en-US" sz="1000" kern="1200" dirty="0">
                <a:solidFill>
                  <a:schemeClr val="tx1"/>
                </a:solidFill>
                <a:effectLst/>
                <a:latin typeface="Calibri" panose="020F0502020204030204" pitchFamily="34" charset="0"/>
                <a:ea typeface="+mn-ea"/>
                <a:cs typeface="+mn-cs"/>
              </a:rPr>
              <a:t>•  Why does this architecture use two load balancers? Could Amazon SQS be used?</a:t>
            </a:r>
          </a:p>
          <a:p>
            <a:r>
              <a:rPr lang="en-US" sz="1000" kern="1200" dirty="0">
                <a:solidFill>
                  <a:schemeClr val="tx1"/>
                </a:solidFill>
                <a:effectLst/>
                <a:latin typeface="Calibri" panose="020F0502020204030204" pitchFamily="34" charset="0"/>
                <a:ea typeface="+mn-ea"/>
                <a:cs typeface="+mn-cs"/>
              </a:rPr>
              <a:t>•  Why does this architecture use two bastion hosts?</a:t>
            </a:r>
          </a:p>
          <a:p>
            <a:r>
              <a:rPr lang="en-US" sz="1000" kern="1200" dirty="0">
                <a:solidFill>
                  <a:schemeClr val="tx1"/>
                </a:solidFill>
                <a:effectLst/>
                <a:latin typeface="Calibri" panose="020F0502020204030204" pitchFamily="34" charset="0"/>
                <a:ea typeface="+mn-ea"/>
                <a:cs typeface="+mn-cs"/>
              </a:rPr>
              <a:t>•  Could any of these workloads be done with AWS Lambda?</a:t>
            </a:r>
          </a:p>
        </p:txBody>
      </p:sp>
    </p:spTree>
    <p:extLst>
      <p:ext uri="{BB962C8B-B14F-4D97-AF65-F5344CB8AC3E}">
        <p14:creationId xmlns:p14="http://schemas.microsoft.com/office/powerpoint/2010/main" val="1652073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Here are some additional resources for optimizing costs for AWS products and services.</a:t>
            </a:r>
            <a:br>
              <a:rPr lang="en-US" sz="1000" kern="1200" dirty="0">
                <a:solidFill>
                  <a:schemeClr val="tx1"/>
                </a:solidFill>
                <a:effectLst/>
                <a:latin typeface="Calibri" panose="020F0502020204030204" pitchFamily="34" charset="0"/>
                <a:ea typeface="+mn-ea"/>
                <a:cs typeface="+mn-cs"/>
              </a:rPr>
            </a:br>
            <a:r>
              <a:rPr lang="en-US" sz="1000" kern="1200" dirty="0">
                <a:solidFill>
                  <a:schemeClr val="tx1"/>
                </a:solidFill>
                <a:effectLst/>
                <a:latin typeface="Calibri" panose="020F0502020204030204" pitchFamily="34" charset="0"/>
                <a:ea typeface="+mn-ea"/>
                <a:cs typeface="+mn-cs"/>
              </a:rPr>
              <a:t>Select each link to learn more. </a:t>
            </a:r>
          </a:p>
        </p:txBody>
      </p:sp>
    </p:spTree>
    <p:extLst>
      <p:ext uri="{BB962C8B-B14F-4D97-AF65-F5344CB8AC3E}">
        <p14:creationId xmlns:p14="http://schemas.microsoft.com/office/powerpoint/2010/main" val="2655502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Calibri" panose="020F0502020204030204" pitchFamily="34" charset="0"/>
                <a:ea typeface="+mn-ea"/>
                <a:cs typeface="+mn-cs"/>
              </a:rPr>
              <a:t>Now, let’s consider questions about cost optimization, and provide some best practices. </a:t>
            </a:r>
          </a:p>
        </p:txBody>
      </p:sp>
    </p:spTree>
    <p:extLst>
      <p:ext uri="{BB962C8B-B14F-4D97-AF65-F5344CB8AC3E}">
        <p14:creationId xmlns:p14="http://schemas.microsoft.com/office/powerpoint/2010/main" val="40030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24841" y="4340653"/>
            <a:ext cx="5567615" cy="3784776"/>
          </a:xfrm>
        </p:spPr>
        <p:txBody>
          <a:bodyPr/>
          <a:lstStyle/>
          <a:p>
            <a:r>
              <a:rPr lang="en-US" sz="1000" dirty="0">
                <a:latin typeface="Calibri" panose="020F0502020204030204" pitchFamily="34" charset="0"/>
              </a:rPr>
              <a:t>In the cloud, you can follow several principles that help you achieve cost optimization. Cost optimization is the ability to avoid or eliminate unneeded costs or suboptimal resources. You want to make sure that the resources you are using are right-sized for the project so that they are cost-effective, and that resources are matched to supply and demand. You should also be aware of what you are spending, and also make sure that resources are optimized over time.</a:t>
            </a:r>
          </a:p>
          <a:p>
            <a:endParaRPr lang="en-US" sz="1000" dirty="0">
              <a:latin typeface="Calibri" panose="020F0502020204030204" pitchFamily="34" charset="0"/>
            </a:endParaRPr>
          </a:p>
          <a:p>
            <a:r>
              <a:rPr lang="en-US" sz="1000" dirty="0">
                <a:latin typeface="Calibri" panose="020F0502020204030204" pitchFamily="34" charset="0"/>
              </a:rPr>
              <a:t>If you follow best practices for cost optimization, you should have a good cost comparison with on-premises. However, it’s always possible to reduce your costs in the cloud as your applications and environments are migrated and mature over time. Cost optimization should not end until the cost of identifying money-saving opportunities is more than the amount of money you are actually going to save. Until that point is reached, you should continually monitor your expenditures and look for new ways to save on cost. For example, you should evaluate when new features are available.</a:t>
            </a:r>
          </a:p>
          <a:p>
            <a:endParaRPr lang="en-US" sz="1000" dirty="0">
              <a:latin typeface="Calibri" panose="020F0502020204030204" pitchFamily="34" charset="0"/>
            </a:endParaRPr>
          </a:p>
          <a:p>
            <a:r>
              <a:rPr lang="en-US" sz="1000" dirty="0">
                <a:latin typeface="Calibri" panose="020F0502020204030204" pitchFamily="34" charset="0"/>
              </a:rPr>
              <a:t>Select the link to learn more about cost optimization in the AWS Well-Architected Framework whitepaper.</a:t>
            </a:r>
            <a:r>
              <a:rPr lang="en-US" sz="1000" baseline="0" dirty="0">
                <a:latin typeface="Calibri" panose="020F0502020204030204" pitchFamily="34" charset="0"/>
              </a:rPr>
              <a:t> </a:t>
            </a:r>
            <a:r>
              <a:rPr lang="en-US" sz="1000" kern="1200" baseline="0" dirty="0">
                <a:solidFill>
                  <a:schemeClr val="tx1"/>
                </a:solidFill>
                <a:effectLst/>
                <a:latin typeface="Calibri" panose="020F0502020204030204" pitchFamily="34" charset="0"/>
                <a:hlinkClick r:id="rId3"/>
              </a:rPr>
              <a:t>https://d0.awsstatic.com/whitepapers/architecture/AWS_Well-Architected_Framework.pdf</a:t>
            </a:r>
            <a:endParaRPr lang="en-US" sz="1000" kern="1200" dirty="0">
              <a:solidFill>
                <a:schemeClr val="tx1"/>
              </a:solidFill>
              <a:effectLst/>
              <a:latin typeface="Calibri" panose="020F0502020204030204" pitchFamily="34" charset="0"/>
            </a:endParaRPr>
          </a:p>
          <a:p>
            <a:endParaRPr lang="en-US" kern="1200" dirty="0">
              <a:solidFill>
                <a:schemeClr val="tx1"/>
              </a:solidFill>
              <a:effectLst/>
            </a:endParaRPr>
          </a:p>
        </p:txBody>
      </p:sp>
    </p:spTree>
    <p:extLst>
      <p:ext uri="{BB962C8B-B14F-4D97-AF65-F5344CB8AC3E}">
        <p14:creationId xmlns:p14="http://schemas.microsoft.com/office/powerpoint/2010/main" val="3109965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How do you make sure that your capacity matches—but does not substantially exceed—what you need?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a moment to review the anti-pattern and some best practices. </a:t>
            </a:r>
          </a:p>
        </p:txBody>
      </p:sp>
    </p:spTree>
    <p:extLst>
      <p:ext uri="{BB962C8B-B14F-4D97-AF65-F5344CB8AC3E}">
        <p14:creationId xmlns:p14="http://schemas.microsoft.com/office/powerpoint/2010/main" val="4105963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How are you optimizing your usage of AWS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1966996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Have you selected the appropriate resources to meet your cost targets?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a moment to review some best practices.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26487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Have you selected the appropriate pricing model to meet your cost targets?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234892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defRPr/>
            </a:pPr>
            <a:r>
              <a:rPr lang="en-US" sz="1000" dirty="0">
                <a:latin typeface="Calibri" panose="020F0502020204030204" pitchFamily="34" charset="0"/>
              </a:rPr>
              <a:t>Can you use managed services—that is, services that run at a higher level than Amazon EC2, Amazon EBS, and Amazon S3—to improve your ROI?</a:t>
            </a:r>
          </a:p>
          <a:p>
            <a:pPr>
              <a:lnSpc>
                <a:spcPct val="110000"/>
              </a:lnSpc>
              <a:defRPr/>
            </a:pPr>
            <a:endParaRPr lang="en-US" sz="1000" dirty="0">
              <a:latin typeface="Calibri" panose="020F0502020204030204" pitchFamily="34" charset="0"/>
            </a:endParaRPr>
          </a:p>
          <a:p>
            <a:pPr>
              <a:lnSpc>
                <a:spcPct val="110000"/>
              </a:lnSpc>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996212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What access controls and procedures do you have in place to govern AWS usage?</a:t>
            </a:r>
          </a:p>
          <a:p>
            <a:pPr>
              <a:defRPr/>
            </a:pPr>
            <a:endParaRPr lang="en-US" sz="1000" dirty="0">
              <a:latin typeface="Calibri" panose="020F0502020204030204" pitchFamily="34" charset="0"/>
            </a:endParaRPr>
          </a:p>
          <a:p>
            <a:pPr>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492829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How are you monitoring usage and spending?</a:t>
            </a:r>
          </a:p>
          <a:p>
            <a:pPr>
              <a:defRPr/>
            </a:pPr>
            <a:endParaRPr lang="en-US" sz="1000" dirty="0">
              <a:latin typeface="Calibri" panose="020F0502020204030204" pitchFamily="34" charset="0"/>
            </a:endParaRPr>
          </a:p>
          <a:p>
            <a:pPr>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2884652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ea typeface="Amazon Ember Light" panose="020B0403020204020204" pitchFamily="34" charset="0"/>
                <a:cs typeface="Amazon Ember Light" panose="020B0403020204020204" pitchFamily="34" charset="0"/>
              </a:rPr>
              <a:t>Do you decommission resources that you no longer need, or stop resources that are temporarily not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ea typeface="Amazon Ember Light" panose="020B0403020204020204" pitchFamily="34" charset="0"/>
                <a:cs typeface="Amazon Ember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ea typeface="Amazon Ember Light" panose="020B0403020204020204" pitchFamily="34" charset="0"/>
                <a:cs typeface="Amazon Ember Light" panose="020B0403020204020204" pitchFamily="34" charset="0"/>
              </a:rPr>
              <a:t>Take a moment to review some best practices. </a:t>
            </a:r>
          </a:p>
        </p:txBody>
      </p:sp>
    </p:spTree>
    <p:extLst>
      <p:ext uri="{BB962C8B-B14F-4D97-AF65-F5344CB8AC3E}">
        <p14:creationId xmlns:p14="http://schemas.microsoft.com/office/powerpoint/2010/main" val="91254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Did you consider data-transfer charges when you design your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a moment to review some best practices. </a:t>
            </a:r>
            <a:endParaRPr lang="en-US" sz="1000" i="1" dirty="0">
              <a:latin typeface="Calibri" panose="020F0502020204030204" pitchFamily="34" charset="0"/>
            </a:endParaRPr>
          </a:p>
        </p:txBody>
      </p:sp>
    </p:spTree>
    <p:extLst>
      <p:ext uri="{BB962C8B-B14F-4D97-AF65-F5344CB8AC3E}">
        <p14:creationId xmlns:p14="http://schemas.microsoft.com/office/powerpoint/2010/main" val="3113161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How do you manage or consider the adoption of new services?</a:t>
            </a:r>
          </a:p>
          <a:p>
            <a:pPr>
              <a:defRPr/>
            </a:pPr>
            <a:endParaRPr lang="en-US" sz="1000" dirty="0">
              <a:latin typeface="Calibri" panose="020F0502020204030204" pitchFamily="34" charset="0"/>
            </a:endParaRPr>
          </a:p>
          <a:p>
            <a:pPr>
              <a:defRPr/>
            </a:pPr>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163489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599253" cy="4626980"/>
          </a:xfrm>
        </p:spPr>
        <p:txBody>
          <a:bodyPr/>
          <a:lstStyle/>
          <a:p>
            <a:r>
              <a:rPr lang="en-US" sz="1000" kern="1200" dirty="0">
                <a:solidFill>
                  <a:schemeClr val="tx1"/>
                </a:solidFill>
                <a:effectLst/>
                <a:latin typeface="Calibri" panose="020F0502020204030204" pitchFamily="34" charset="0"/>
                <a:cs typeface="Arial" panose="020B0604020202020204" pitchFamily="34" charset="0"/>
              </a:rPr>
              <a:t>In the cloud, you can follow a number of principles that help you achieve cost optimization.</a:t>
            </a:r>
          </a:p>
          <a:p>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Adopt a consumption model: You can pay only for the computing resources that you consume, and increase or decrease usage depending on business requirements, not by using elaborate forecasting. For example, development and test environments are typically only used for 8 hours a day during the work week. You can stop these resources when they are not in use for a potential cost savings of 75 percent, or 40 hours versus 168 hours.</a:t>
            </a:r>
          </a:p>
          <a:p>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Measure overall efficiency: You can measure the business output of the system and the costs that are associated with delivering it. Use this measure to understand the gains you make from increasing output and reducing costs.</a:t>
            </a:r>
          </a:p>
          <a:p>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Stop spending money on data center operations: We do the heavy lifting of racking, stacking, and powering servers, so you can focus on your customers and business projects instead of IT infrastructure.</a:t>
            </a:r>
          </a:p>
          <a:p>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Analyze and attribute expenditures: The cloud makes it more straightforward to accurately identify the usage and cost of systems, which then allows transparent attribution of IT costs to individual business owners. This helps measure return on investment—or ROI—and gives system owners an opportunity to optimize their resources and reduce costs.</a:t>
            </a:r>
          </a:p>
          <a:p>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Use managed services to reduce cost of ownership: In the cloud, managed services remove the operational burden of maintaining servers for tasks like sending email or managing databases. And because managed services operate at cloud scale, they can offer a lower cost per transaction or service.</a:t>
            </a:r>
          </a:p>
          <a:p>
            <a:endParaRPr lang="en-US"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1867600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In review, you have: </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Revealed the principles of the cost optimization pillar. </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Discovered how to optimize the costs of your infrastructure.</a:t>
            </a:r>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And understand best practices to</a:t>
            </a:r>
            <a:r>
              <a:rPr lang="en-US" sz="1000" b="0" i="0" kern="1200" baseline="0" dirty="0">
                <a:solidFill>
                  <a:schemeClr val="tx1"/>
                </a:solidFill>
                <a:effectLst/>
                <a:latin typeface="Calibri" panose="020F0502020204030204" pitchFamily="34" charset="0"/>
                <a:ea typeface="+mn-ea"/>
                <a:cs typeface="+mn-cs"/>
              </a:rPr>
              <a:t> eliminate unneeded costs or suboptimal resources. </a:t>
            </a:r>
            <a:endParaRPr lang="en-US" sz="1000" b="0" i="0" kern="1200" dirty="0">
              <a:solidFill>
                <a:schemeClr val="tx1"/>
              </a:solidFill>
              <a:effectLst/>
              <a:latin typeface="Calibri" panose="020F0502020204030204" pitchFamily="34" charset="0"/>
              <a:ea typeface="+mn-ea"/>
              <a:cs typeface="+mn-cs"/>
            </a:endParaRP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To finish this module, please complete the corresponding knowledge assessment. </a:t>
            </a:r>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60</a:t>
            </a:fld>
            <a:endParaRPr lang="en-US" dirty="0"/>
          </a:p>
        </p:txBody>
      </p:sp>
    </p:spTree>
    <p:extLst>
      <p:ext uri="{BB962C8B-B14F-4D97-AF65-F5344CB8AC3E}">
        <p14:creationId xmlns:p14="http://schemas.microsoft.com/office/powerpoint/2010/main" val="17493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In the next module, we will focus on troubleshooting.</a:t>
            </a:r>
          </a:p>
        </p:txBody>
      </p:sp>
      <p:sp>
        <p:nvSpPr>
          <p:cNvPr id="4" name="Slide Number Placeholder 3"/>
          <p:cNvSpPr>
            <a:spLocks noGrp="1"/>
          </p:cNvSpPr>
          <p:nvPr>
            <p:ph type="sldNum" sz="quarter" idx="10"/>
          </p:nvPr>
        </p:nvSpPr>
        <p:spPr/>
        <p:txBody>
          <a:bodyPr/>
          <a:lstStyle/>
          <a:p>
            <a:fld id="{FE092397-0699-5249-96BB-FDA4CA85BF35}" type="slidenum">
              <a:rPr lang="en-US" smtClean="0"/>
              <a:t>61</a:t>
            </a:fld>
            <a:endParaRPr lang="en-US" dirty="0"/>
          </a:p>
        </p:txBody>
      </p:sp>
    </p:spTree>
    <p:extLst>
      <p:ext uri="{BB962C8B-B14F-4D97-AF65-F5344CB8AC3E}">
        <p14:creationId xmlns:p14="http://schemas.microsoft.com/office/powerpoint/2010/main" val="2663076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a:t>
            </a:r>
            <a:r>
              <a:rPr lang="en-US" sz="1000" baseline="0" dirty="0">
                <a:latin typeface="Calibri" panose="020F0502020204030204" pitchFamily="34" charset="0"/>
              </a:rPr>
              <a:t> for participating!</a:t>
            </a:r>
            <a:endParaRPr lang="en-US" sz="1000" dirty="0">
              <a:latin typeface="Calibri" panose="020F0502020204030204" pitchFamily="34" charset="0"/>
            </a:endParaRPr>
          </a:p>
        </p:txBody>
      </p:sp>
    </p:spTree>
    <p:extLst>
      <p:ext uri="{BB962C8B-B14F-4D97-AF65-F5344CB8AC3E}">
        <p14:creationId xmlns:p14="http://schemas.microsoft.com/office/powerpoint/2010/main" val="184657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19360"/>
          </a:xfrm>
        </p:spPr>
        <p:txBody>
          <a:bodyPr/>
          <a:lstStyle/>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The key services for cost optimization are listed on this chart. The key AWS feature that supports cost optimization is cost allocation tags, which help you to understand the costs of a system. These tags are used to tag all resources from Amazon EC2 instances to Amazon Elastic Block Store—or Amazon EBS—volumes with cost center tags. These tags enable you to know which cost center is incurring the most AWS charges. This information can help you consolidate or trim down expenses.</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endParaRP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The following services and features are important in the four areas of cost optimization:</a:t>
            </a: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a:t>
            </a:r>
            <a:r>
              <a:rPr lang="en-US" sz="1000" kern="1200" baseline="0" dirty="0">
                <a:solidFill>
                  <a:schemeClr val="tx1"/>
                </a:solidFill>
                <a:effectLst/>
                <a:latin typeface="Calibri" panose="020F0502020204030204" pitchFamily="34" charset="0"/>
                <a:ea typeface="+mn-ea"/>
              </a:rPr>
              <a:t>  </a:t>
            </a:r>
            <a:r>
              <a:rPr lang="en-US" sz="1000" kern="1200" dirty="0">
                <a:solidFill>
                  <a:schemeClr val="tx1"/>
                </a:solidFill>
                <a:effectLst/>
                <a:latin typeface="Calibri" panose="020F0502020204030204" pitchFamily="34" charset="0"/>
                <a:ea typeface="+mn-ea"/>
              </a:rPr>
              <a:t>Cost-effective resources: You can use Reserved Instances and prepaid capacity to reduce your costs. You can use Cost Explorer to see patterns in how much you spend on AWS resources over time, identify areas that need further inquiry, and see trends that you can use to understand your costs.</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endParaRP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a:t>
            </a:r>
            <a:r>
              <a:rPr lang="en-US" sz="1000" kern="1200" baseline="0" dirty="0">
                <a:solidFill>
                  <a:schemeClr val="tx1"/>
                </a:solidFill>
                <a:effectLst/>
                <a:latin typeface="Calibri" panose="020F0502020204030204" pitchFamily="34" charset="0"/>
                <a:ea typeface="+mn-ea"/>
              </a:rPr>
              <a:t>  </a:t>
            </a:r>
            <a:r>
              <a:rPr lang="en-US" sz="1000" kern="1200" dirty="0">
                <a:solidFill>
                  <a:schemeClr val="tx1"/>
                </a:solidFill>
                <a:effectLst/>
                <a:latin typeface="Calibri" panose="020F0502020204030204" pitchFamily="34" charset="0"/>
                <a:ea typeface="+mn-ea"/>
              </a:rPr>
              <a:t>Matched supply and demand: AWS Automatic Scaling allows you to add or remove resources to match demand without overspending. </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endParaRP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a:t>
            </a:r>
            <a:r>
              <a:rPr lang="en-US" sz="1000" kern="1200" baseline="0" dirty="0">
                <a:solidFill>
                  <a:schemeClr val="tx1"/>
                </a:solidFill>
                <a:effectLst/>
                <a:latin typeface="Calibri" panose="020F0502020204030204" pitchFamily="34" charset="0"/>
                <a:ea typeface="+mn-ea"/>
              </a:rPr>
              <a:t>  </a:t>
            </a:r>
            <a:r>
              <a:rPr lang="en-US" sz="1000" kern="1200" dirty="0">
                <a:solidFill>
                  <a:schemeClr val="tx1"/>
                </a:solidFill>
                <a:effectLst/>
                <a:latin typeface="Calibri" panose="020F0502020204030204" pitchFamily="34" charset="0"/>
                <a:ea typeface="+mn-ea"/>
              </a:rPr>
              <a:t>Expenditure awareness: Amazon </a:t>
            </a:r>
            <a:r>
              <a:rPr lang="en-US" sz="1000" kern="1200" dirty="0" err="1">
                <a:solidFill>
                  <a:schemeClr val="tx1"/>
                </a:solidFill>
                <a:effectLst/>
                <a:latin typeface="Calibri" panose="020F0502020204030204" pitchFamily="34" charset="0"/>
                <a:ea typeface="+mn-ea"/>
              </a:rPr>
              <a:t>CloudWatch</a:t>
            </a:r>
            <a:r>
              <a:rPr lang="en-US" sz="1000" kern="1200" dirty="0">
                <a:solidFill>
                  <a:schemeClr val="tx1"/>
                </a:solidFill>
                <a:effectLst/>
                <a:latin typeface="Calibri" panose="020F0502020204030204" pitchFamily="34" charset="0"/>
                <a:ea typeface="+mn-ea"/>
              </a:rPr>
              <a:t> alarms and Amazon Simple Notification Service—or Amazon SNS—notifications will warn you if you go over, or are forecasted to go over, your budgeted amount.</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endParaRP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rPr>
              <a:t>•</a:t>
            </a:r>
            <a:r>
              <a:rPr lang="en-US" sz="1000" kern="1200" baseline="0" dirty="0">
                <a:solidFill>
                  <a:schemeClr val="tx1"/>
                </a:solidFill>
                <a:effectLst/>
                <a:latin typeface="Calibri" panose="020F0502020204030204" pitchFamily="34" charset="0"/>
                <a:ea typeface="+mn-ea"/>
              </a:rPr>
              <a:t>  </a:t>
            </a:r>
            <a:r>
              <a:rPr lang="en-US" sz="1000" kern="1200" dirty="0">
                <a:solidFill>
                  <a:schemeClr val="tx1"/>
                </a:solidFill>
                <a:effectLst/>
                <a:latin typeface="Calibri" panose="020F0502020204030204" pitchFamily="34" charset="0"/>
                <a:ea typeface="+mn-ea"/>
              </a:rPr>
              <a:t>Optimizing over time: The AWS Blog and What’s New section on the AWS website are resources for learning about newly launched features and services. AWS Trusted Advisor inspects your AWS environment and finds opportunities to save money by eliminating unused or idle resources, or committing to Reserved Instance capacity.</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endParaRPr>
          </a:p>
          <a:p>
            <a:pPr marL="0" indent="0">
              <a:buFont typeface="Arial" panose="020B0604020202020204" pitchFamily="34" charset="0"/>
              <a:buNone/>
            </a:pPr>
            <a:endParaRPr lang="en-US" sz="1100" kern="1200" dirty="0">
              <a:solidFill>
                <a:schemeClr val="tx1"/>
              </a:solidFill>
              <a:effectLst/>
              <a:ea typeface="+mn-ea"/>
            </a:endParaRPr>
          </a:p>
        </p:txBody>
      </p:sp>
    </p:spTree>
    <p:extLst>
      <p:ext uri="{BB962C8B-B14F-4D97-AF65-F5344CB8AC3E}">
        <p14:creationId xmlns:p14="http://schemas.microsoft.com/office/powerpoint/2010/main" val="4087975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2, we will review how to optimize the cost of your infrastructure.</a:t>
            </a:r>
          </a:p>
          <a:p>
            <a:endParaRPr lang="en-US" dirty="0"/>
          </a:p>
        </p:txBody>
      </p:sp>
    </p:spTree>
    <p:extLst>
      <p:ext uri="{BB962C8B-B14F-4D97-AF65-F5344CB8AC3E}">
        <p14:creationId xmlns:p14="http://schemas.microsoft.com/office/powerpoint/2010/main" val="137038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07784"/>
          </a:xfrm>
        </p:spPr>
        <p:txBody>
          <a:bodyPr/>
          <a:lstStyle/>
          <a:p>
            <a:r>
              <a:rPr lang="en-US" sz="1000" dirty="0">
                <a:latin typeface="Calibri" panose="020F0502020204030204" pitchFamily="34" charset="0"/>
              </a:rPr>
              <a:t>The Amazon Web Services Free Tier is designed to enable you to get hands-on experience with AWS Cloud services. The AWS Free Tier includes services with a free tier that is available for 12 months following your AWS sign-up </a:t>
            </a:r>
            <a:r>
              <a:rPr lang="en-US" sz="1000" dirty="0" err="1">
                <a:latin typeface="Calibri" panose="020F0502020204030204" pitchFamily="34" charset="0"/>
              </a:rPr>
              <a:t>date.For</a:t>
            </a:r>
            <a:r>
              <a:rPr lang="en-US" sz="1000" dirty="0">
                <a:latin typeface="Calibri" panose="020F0502020204030204" pitchFamily="34" charset="0"/>
              </a:rPr>
              <a:t> example, you can use 750 hours per month of Amazon EC2, or you can use 5 GB of standard Amazon Simple Storage Service—or Amazon S3—storage with up to 20,000 get requests and 2,000 put requests. Free usage of other services is also </a:t>
            </a:r>
            <a:r>
              <a:rPr lang="en-US" sz="1000" dirty="0" err="1">
                <a:latin typeface="Calibri" panose="020F0502020204030204" pitchFamily="34" charset="0"/>
              </a:rPr>
              <a:t>available.AWS</a:t>
            </a:r>
            <a:r>
              <a:rPr lang="en-US" sz="1000" dirty="0">
                <a:latin typeface="Calibri" panose="020F0502020204030204" pitchFamily="34" charset="0"/>
              </a:rPr>
              <a:t> Free Tier Non-Expiring Offers: Some services have non-expiring offers that continue after your 12-month term. For example, you can get up to 1,000 Amazon SWF workflow executions for free each </a:t>
            </a:r>
            <a:r>
              <a:rPr lang="en-US" sz="1000" dirty="0" err="1">
                <a:latin typeface="Calibri" panose="020F0502020204030204" pitchFamily="34" charset="0"/>
              </a:rPr>
              <a:t>month.AWS</a:t>
            </a:r>
            <a:r>
              <a:rPr lang="en-US" sz="1000" dirty="0">
                <a:latin typeface="Calibri" panose="020F0502020204030204" pitchFamily="34" charset="0"/>
              </a:rPr>
              <a:t> Free Tier Eligible Software: The AWS Marketplace offers more than 700 free and paid software products that run on the AWS Free Tier. If you quality for the AWS Free Tier, you can use these products on an Amazon EC2 t2.micro instance for up to 750 hours per month, and pay no additional charges for the Amazon EC2 instance during the 12 months. Software charges might still apply for paid software, but some software applications are </a:t>
            </a:r>
            <a:r>
              <a:rPr lang="en-US" sz="1000" dirty="0" err="1">
                <a:latin typeface="Calibri" panose="020F0502020204030204" pitchFamily="34" charset="0"/>
              </a:rPr>
              <a:t>free.After</a:t>
            </a:r>
            <a:r>
              <a:rPr lang="en-US" sz="1000" dirty="0">
                <a:latin typeface="Calibri" panose="020F0502020204030204" pitchFamily="34" charset="0"/>
              </a:rPr>
              <a:t> you create your AWS account, you can use any of the products and services for free within certain usage limits through the AWS Free Tier. </a:t>
            </a:r>
          </a:p>
          <a:p>
            <a:endParaRPr lang="en-US" sz="1000" dirty="0">
              <a:latin typeface="Calibri" panose="020F0502020204030204" pitchFamily="34" charset="0"/>
            </a:endParaRPr>
          </a:p>
          <a:p>
            <a:r>
              <a:rPr lang="en-US" sz="1000" dirty="0">
                <a:latin typeface="Calibri" panose="020F0502020204030204" pitchFamily="34" charset="0"/>
              </a:rPr>
              <a:t>Select the link to learn more and create your free tier account. </a:t>
            </a:r>
          </a:p>
          <a:p>
            <a:r>
              <a:rPr lang="en-US" sz="1000" dirty="0">
                <a:latin typeface="Calibri" panose="020F0502020204030204" pitchFamily="34" charset="0"/>
              </a:rPr>
              <a:t>https://aws.amazon.com/free/</a:t>
            </a:r>
          </a:p>
        </p:txBody>
      </p:sp>
    </p:spTree>
    <p:extLst>
      <p:ext uri="{BB962C8B-B14F-4D97-AF65-F5344CB8AC3E}">
        <p14:creationId xmlns:p14="http://schemas.microsoft.com/office/powerpoint/2010/main" val="3069443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C47758-4402-764E-9185-07853B42EA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190"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191"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92608-C32D-9D41-A86D-3E2A2E2EA2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CCC755-903B-8C47-B587-733F8D87B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E97172-3E2C-FB4F-B211-E1E76D20C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6" y="-2237"/>
            <a:ext cx="12220133"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B0B5227-E1F6-2341-81BA-3B6407599E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581"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hyperlink" Target="https://d0.awsstatic.com/whitepapers/aws_pricing_overview.pdf"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hyperlink" Target="http://aws.amazon.com/blogs/aws/new-ec2-spot-instance-termination-notices/"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9.png"/><Relationship Id="rId5" Type="http://schemas.openxmlformats.org/officeDocument/2006/relationships/hyperlink" Target="http://www.allthingsdistributed.com/2012/08/tco-and-return-on-agility.html" TargetMode="Externa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9.png"/><Relationship Id="rId5" Type="http://schemas.openxmlformats.org/officeDocument/2006/relationships/hyperlink" Target="https://aws.amazon.com/ec2/dedicated-host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9.png"/><Relationship Id="rId4" Type="http://schemas.openxmlformats.org/officeDocument/2006/relationships/hyperlink" Target="https://aws.amazon.com/premiumsupport/trustedadvisor/best-practice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3.xml"/><Relationship Id="rId7" Type="http://schemas.openxmlformats.org/officeDocument/2006/relationships/image" Target="../media/image25.png"/><Relationship Id="rId12"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24.png"/><Relationship Id="rId11" Type="http://schemas.openxmlformats.org/officeDocument/2006/relationships/hyperlink" Target="https://aws.amazon.com/premiumsupport/trustedadvisor/" TargetMode="External"/><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hyperlink" Target="https://console.aws.amazon.com/trustedadvisor/"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31.jpg"/><Relationship Id="rId5" Type="http://schemas.openxmlformats.org/officeDocument/2006/relationships/image" Target="../media/image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3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32.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hyperlink" Target="https://aws.amazon.com/solutions/case-studies/hungama/" TargetMode="External"/><Relationship Id="rId5" Type="http://schemas.openxmlformats.org/officeDocument/2006/relationships/image" Target="../media/image33.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41.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35.png"/><Relationship Id="rId5" Type="http://schemas.openxmlformats.org/officeDocument/2006/relationships/image" Target="../media/image13.png"/><Relationship Id="rId4" Type="http://schemas.openxmlformats.org/officeDocument/2006/relationships/image" Target="../media/image34.pn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3.xml"/><Relationship Id="rId7" Type="http://schemas.openxmlformats.org/officeDocument/2006/relationships/hyperlink" Target="https://awstcocalculator.com/" TargetMode="External"/><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9.png"/><Relationship Id="rId5" Type="http://schemas.openxmlformats.org/officeDocument/2006/relationships/hyperlink" Target="https://calculator.s3.amazonaws.com/index.html" TargetMode="Externa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36.png"/><Relationship Id="rId3" Type="http://schemas.openxmlformats.org/officeDocument/2006/relationships/notesSlide" Target="../notesSlides/notesSlide47.xml"/><Relationship Id="rId21" Type="http://schemas.openxmlformats.org/officeDocument/2006/relationships/image" Target="../media/image57.png"/><Relationship Id="rId7" Type="http://schemas.openxmlformats.org/officeDocument/2006/relationships/image" Target="../media/image45.png"/><Relationship Id="rId12" Type="http://schemas.openxmlformats.org/officeDocument/2006/relationships/image" Target="../media/image49.emf"/><Relationship Id="rId17" Type="http://schemas.openxmlformats.org/officeDocument/2006/relationships/image" Target="../media/image54.png"/><Relationship Id="rId2" Type="http://schemas.openxmlformats.org/officeDocument/2006/relationships/slideLayout" Target="../slideLayouts/slideLayout4.xml"/><Relationship Id="rId16" Type="http://schemas.openxmlformats.org/officeDocument/2006/relationships/image" Target="../media/image53.png"/><Relationship Id="rId20" Type="http://schemas.openxmlformats.org/officeDocument/2006/relationships/image" Target="../media/image56.png"/><Relationship Id="rId1" Type="http://schemas.openxmlformats.org/officeDocument/2006/relationships/tags" Target="../tags/tag50.xml"/><Relationship Id="rId6" Type="http://schemas.openxmlformats.org/officeDocument/2006/relationships/image" Target="../media/image11.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10.png"/><Relationship Id="rId19"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image" Target="../media/image47.emf"/><Relationship Id="rId14" Type="http://schemas.openxmlformats.org/officeDocument/2006/relationships/image" Target="../media/image51.png"/><Relationship Id="rId22" Type="http://schemas.openxmlformats.org/officeDocument/2006/relationships/image" Target="../media/image58.png"/></Relationships>
</file>

<file path=ppt/slides/_rels/slide48.xml.rels><?xml version="1.0" encoding="UTF-8" standalone="yes"?>
<Relationships xmlns="http://schemas.openxmlformats.org/package/2006/relationships"><Relationship Id="rId8" Type="http://schemas.openxmlformats.org/officeDocument/2006/relationships/hyperlink" Target="http://calculator.s3.amazonaws.com/index.html" TargetMode="External"/><Relationship Id="rId3" Type="http://schemas.openxmlformats.org/officeDocument/2006/relationships/notesSlide" Target="../notesSlides/notesSlide48.xml"/><Relationship Id="rId7" Type="http://schemas.openxmlformats.org/officeDocument/2006/relationships/hyperlink" Target="https://aws.amazon.com/blogs/aws/aws-detailed-billing-reports/" TargetMode="External"/><Relationship Id="rId2" Type="http://schemas.openxmlformats.org/officeDocument/2006/relationships/slideLayout" Target="../slideLayouts/slideLayout4.xml"/><Relationship Id="rId1" Type="http://schemas.openxmlformats.org/officeDocument/2006/relationships/tags" Target="../tags/tag51.xml"/><Relationship Id="rId6" Type="http://schemas.openxmlformats.org/officeDocument/2006/relationships/hyperlink" Target="http://aws.amazon.com/tco-calculator/" TargetMode="External"/><Relationship Id="rId5" Type="http://schemas.openxmlformats.org/officeDocument/2006/relationships/hyperlink" Target="https://aws.amazon.com/economics/" TargetMode="External"/><Relationship Id="rId4" Type="http://schemas.openxmlformats.org/officeDocument/2006/relationships/hyperlink" Target="https://www.youtube.com/watch?v=mqY8xfKU5yE" TargetMode="External"/><Relationship Id="rId9" Type="http://schemas.openxmlformats.org/officeDocument/2006/relationships/hyperlink" Target="http://aws.amazon.com/about-aws/whats-new/2014/04/08/introducing-cost-explorer-view-and-analyze-your-historical-aws-spend/"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hyperlink" Target="https://d0.awsstatic.com/whitepapers/architecture/AWS_Well-Architected_Framework.pdf" TargetMode="Externa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6.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6.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6.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6.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7.xml"/><Relationship Id="rId5" Type="http://schemas.openxmlformats.org/officeDocument/2006/relationships/image" Target="../media/image6.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6.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9.xml"/><Relationship Id="rId5" Type="http://schemas.openxmlformats.org/officeDocument/2006/relationships/image" Target="../media/image6.png"/><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6.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6.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63.xml"/><Relationship Id="rId6" Type="http://schemas.openxmlformats.org/officeDocument/2006/relationships/image" Target="../media/image60.png"/><Relationship Id="rId5" Type="http://schemas.openxmlformats.org/officeDocument/2006/relationships/image" Target="../media/image59.gif"/><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hyperlink" Target="https://aws.amazon.com/fre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0737" y="1735355"/>
            <a:ext cx="6854913" cy="2598236"/>
          </a:xfrm>
        </p:spPr>
        <p:txBody>
          <a:bodyPr/>
          <a:lstStyle/>
          <a:p>
            <a:r>
              <a:rPr lang="en-US" sz="4800" dirty="0"/>
              <a:t> </a:t>
            </a:r>
            <a:br>
              <a:rPr lang="en-US" sz="4800" dirty="0"/>
            </a:br>
            <a:br>
              <a:rPr lang="en-US" sz="4800" dirty="0"/>
            </a:br>
            <a:r>
              <a:rPr lang="en-US" sz="4600" dirty="0"/>
              <a:t>Module 13:                      Well-Architected Pillar 5- Cost-Optimization</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Amazon EC2 Pricing Options</a:t>
            </a:r>
          </a:p>
        </p:txBody>
      </p:sp>
    </p:spTree>
    <p:custDataLst>
      <p:tags r:id="rId1"/>
    </p:custDataLst>
    <p:extLst>
      <p:ext uri="{BB962C8B-B14F-4D97-AF65-F5344CB8AC3E}">
        <p14:creationId xmlns:p14="http://schemas.microsoft.com/office/powerpoint/2010/main" val="158240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Purchasing Options</a:t>
            </a:r>
          </a:p>
        </p:txBody>
      </p:sp>
      <p:sp>
        <p:nvSpPr>
          <p:cNvPr id="3" name="Content Placeholder 2"/>
          <p:cNvSpPr>
            <a:spLocks noGrp="1"/>
          </p:cNvSpPr>
          <p:nvPr>
            <p:ph idx="1"/>
          </p:nvPr>
        </p:nvSpPr>
        <p:spPr/>
        <p:txBody>
          <a:bodyPr/>
          <a:lstStyle/>
          <a:p>
            <a:pPr marL="380990" lvl="1">
              <a:spcBef>
                <a:spcPts val="1600"/>
              </a:spcBef>
            </a:pPr>
            <a:endParaRPr lang="en-US" sz="2800" dirty="0"/>
          </a:p>
          <a:p>
            <a:pPr marL="380990" lvl="1">
              <a:spcBef>
                <a:spcPts val="1600"/>
              </a:spcBef>
            </a:pPr>
            <a:r>
              <a:rPr lang="en-US" sz="2800" dirty="0"/>
              <a:t>On-Demand Instances</a:t>
            </a:r>
          </a:p>
          <a:p>
            <a:pPr marL="380990" lvl="1">
              <a:spcBef>
                <a:spcPts val="1600"/>
              </a:spcBef>
            </a:pPr>
            <a:r>
              <a:rPr lang="en-US" sz="2800" dirty="0"/>
              <a:t>Spot Instances</a:t>
            </a:r>
          </a:p>
          <a:p>
            <a:pPr marL="380990" lvl="1">
              <a:spcBef>
                <a:spcPts val="1600"/>
              </a:spcBef>
            </a:pPr>
            <a:r>
              <a:rPr lang="en-US" sz="2800" dirty="0"/>
              <a:t>Reserved Instances</a:t>
            </a:r>
          </a:p>
          <a:p>
            <a:pPr marL="0" lvl="1" indent="0">
              <a:spcBef>
                <a:spcPts val="1600"/>
              </a:spcBef>
              <a:buNone/>
            </a:pPr>
            <a:endParaRPr lang="en-US" sz="2800" dirty="0"/>
          </a:p>
          <a:p>
            <a:pPr marL="380990" lvl="1">
              <a:spcBef>
                <a:spcPts val="1600"/>
              </a:spcBef>
            </a:pPr>
            <a:r>
              <a:rPr lang="en-US" sz="2800" dirty="0"/>
              <a:t>Dedicated Instances</a:t>
            </a:r>
          </a:p>
          <a:p>
            <a:pPr marL="380990" lvl="1">
              <a:spcBef>
                <a:spcPts val="1600"/>
              </a:spcBef>
            </a:pPr>
            <a:r>
              <a:rPr lang="en-US" sz="2800" dirty="0"/>
              <a:t>Dedicated Hosts</a:t>
            </a:r>
          </a:p>
          <a:p>
            <a:pPr marL="4233" lvl="1" indent="0">
              <a:buNone/>
            </a:pPr>
            <a:endParaRPr lang="en-US" dirty="0"/>
          </a:p>
        </p:txBody>
      </p:sp>
      <p:sp>
        <p:nvSpPr>
          <p:cNvPr id="5" name="Right Brace 4"/>
          <p:cNvSpPr/>
          <p:nvPr/>
        </p:nvSpPr>
        <p:spPr>
          <a:xfrm>
            <a:off x="5154578" y="1956221"/>
            <a:ext cx="254000" cy="1809751"/>
          </a:xfrm>
          <a:prstGeom prst="rightBrac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 name="Group 9"/>
          <p:cNvGrpSpPr/>
          <p:nvPr/>
        </p:nvGrpSpPr>
        <p:grpSpPr>
          <a:xfrm>
            <a:off x="5535519" y="2376802"/>
            <a:ext cx="5914364" cy="934720"/>
            <a:chOff x="4174499" y="1417320"/>
            <a:chExt cx="4435773" cy="701040"/>
          </a:xfrm>
        </p:grpSpPr>
        <p:sp>
          <p:nvSpPr>
            <p:cNvPr id="9" name="Rectangle 8"/>
            <p:cNvSpPr/>
            <p:nvPr/>
          </p:nvSpPr>
          <p:spPr>
            <a:xfrm>
              <a:off x="4174499" y="1417320"/>
              <a:ext cx="4363711" cy="70104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4204979" y="1745741"/>
              <a:ext cx="2736567" cy="276999"/>
            </a:xfrm>
            <a:prstGeom prst="rect">
              <a:avLst/>
            </a:prstGeom>
            <a:noFill/>
          </p:spPr>
          <p:txBody>
            <a:bodyPr wrap="none" rtlCol="0">
              <a:spAutoFit/>
            </a:bodyPr>
            <a:lstStyle/>
            <a:p>
              <a:pPr marL="228594" indent="-228594">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Per-hour Billing (All other OSs)</a:t>
              </a:r>
            </a:p>
          </p:txBody>
        </p:sp>
        <p:sp>
          <p:nvSpPr>
            <p:cNvPr id="7" name="TextBox 6"/>
            <p:cNvSpPr txBox="1"/>
            <p:nvPr/>
          </p:nvSpPr>
          <p:spPr>
            <a:xfrm>
              <a:off x="4204979" y="1512492"/>
              <a:ext cx="4405293" cy="276999"/>
            </a:xfrm>
            <a:prstGeom prst="rect">
              <a:avLst/>
            </a:prstGeom>
            <a:noFill/>
          </p:spPr>
          <p:txBody>
            <a:bodyPr wrap="none" rtlCol="0">
              <a:spAutoFit/>
            </a:bodyPr>
            <a:lstStyle/>
            <a:p>
              <a:pPr marL="228594" indent="-228594">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Per-second Billing (Amazon Linux and Ubuntu only) </a:t>
              </a:r>
            </a:p>
          </p:txBody>
        </p:sp>
      </p:grpSp>
      <p:sp>
        <p:nvSpPr>
          <p:cNvPr id="11" name="Right Brace 10"/>
          <p:cNvSpPr/>
          <p:nvPr/>
        </p:nvSpPr>
        <p:spPr>
          <a:xfrm>
            <a:off x="5154579" y="4248022"/>
            <a:ext cx="254000" cy="1187578"/>
          </a:xfrm>
          <a:prstGeom prst="rightBrace">
            <a:avLst/>
          </a:prstGeom>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 name="Group 11"/>
          <p:cNvGrpSpPr/>
          <p:nvPr/>
        </p:nvGrpSpPr>
        <p:grpSpPr>
          <a:xfrm>
            <a:off x="5626958" y="4539721"/>
            <a:ext cx="5726842" cy="624948"/>
            <a:chOff x="4174499" y="1417320"/>
            <a:chExt cx="3929281" cy="701040"/>
          </a:xfrm>
        </p:grpSpPr>
        <p:sp>
          <p:nvSpPr>
            <p:cNvPr id="13" name="Rectangle 12"/>
            <p:cNvSpPr/>
            <p:nvPr/>
          </p:nvSpPr>
          <p:spPr>
            <a:xfrm>
              <a:off x="4174499" y="1417320"/>
              <a:ext cx="3929281" cy="70104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4204979" y="1559963"/>
              <a:ext cx="1594427" cy="414301"/>
            </a:xfrm>
            <a:prstGeom prst="rect">
              <a:avLst/>
            </a:prstGeom>
            <a:noFill/>
          </p:spPr>
          <p:txBody>
            <a:bodyPr wrap="none" rtlCol="0">
              <a:spAutoFit/>
            </a:bodyPr>
            <a:lstStyle/>
            <a:p>
              <a:pPr marL="228594" indent="-228594">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Per-hour Billing </a:t>
              </a:r>
            </a:p>
          </p:txBody>
        </p:sp>
      </p:grpSp>
      <p:pic>
        <p:nvPicPr>
          <p:cNvPr id="15" name="Picture 1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998350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On-Demand Instances</a:t>
            </a:r>
          </a:p>
        </p:txBody>
      </p:sp>
      <p:sp>
        <p:nvSpPr>
          <p:cNvPr id="5" name="Content Placeholder 4"/>
          <p:cNvSpPr>
            <a:spLocks noGrp="1"/>
          </p:cNvSpPr>
          <p:nvPr>
            <p:ph idx="1"/>
          </p:nvPr>
        </p:nvSpPr>
        <p:spPr>
          <a:xfrm>
            <a:off x="238539" y="1440305"/>
            <a:ext cx="8140125" cy="4913308"/>
          </a:xfrm>
        </p:spPr>
        <p:txBody>
          <a:bodyPr/>
          <a:lstStyle/>
          <a:p>
            <a:pPr marL="457200" lvl="1">
              <a:spcBef>
                <a:spcPts val="2400"/>
              </a:spcBef>
            </a:pPr>
            <a:r>
              <a:rPr lang="en-US" sz="2800" dirty="0"/>
              <a:t>Pay for compute capacity per second (Linux) or by the hour (all other OSs).</a:t>
            </a:r>
          </a:p>
          <a:p>
            <a:pPr marL="380990" lvl="1">
              <a:spcBef>
                <a:spcPts val="2400"/>
              </a:spcBef>
            </a:pPr>
            <a:r>
              <a:rPr lang="en-US" sz="2800" dirty="0"/>
              <a:t>No long-term commitments.</a:t>
            </a:r>
          </a:p>
          <a:p>
            <a:pPr marL="380990" lvl="1">
              <a:spcBef>
                <a:spcPts val="2400"/>
              </a:spcBef>
            </a:pPr>
            <a:r>
              <a:rPr lang="en-US" sz="2800" dirty="0"/>
              <a:t>No upfront payments.</a:t>
            </a:r>
          </a:p>
          <a:p>
            <a:pPr marL="457200" lvl="1">
              <a:spcBef>
                <a:spcPts val="2400"/>
              </a:spcBef>
            </a:pPr>
            <a:r>
              <a:rPr lang="en-US" sz="2800" dirty="0"/>
              <a:t>Increase or decrease your compute capacity depending on the demands of your application.</a:t>
            </a:r>
          </a:p>
          <a:p>
            <a:pPr marL="4233" lvl="1" indent="0">
              <a:spcBef>
                <a:spcPts val="2400"/>
              </a:spcBef>
              <a:buNone/>
            </a:pPr>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8664" y="1666532"/>
            <a:ext cx="3584736" cy="3584736"/>
          </a:xfrm>
          <a:prstGeom prst="rect">
            <a:avLst/>
          </a:prstGeom>
        </p:spPr>
      </p:pic>
    </p:spTree>
    <p:custDataLst>
      <p:tags r:id="rId1"/>
    </p:custDataLst>
    <p:extLst>
      <p:ext uri="{BB962C8B-B14F-4D97-AF65-F5344CB8AC3E}">
        <p14:creationId xmlns:p14="http://schemas.microsoft.com/office/powerpoint/2010/main" val="75878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On-Demand Instances</a:t>
            </a:r>
          </a:p>
        </p:txBody>
      </p:sp>
      <p:sp>
        <p:nvSpPr>
          <p:cNvPr id="3" name="Content Placeholder 2"/>
          <p:cNvSpPr>
            <a:spLocks noGrp="1"/>
          </p:cNvSpPr>
          <p:nvPr>
            <p:ph idx="1"/>
          </p:nvPr>
        </p:nvSpPr>
        <p:spPr/>
        <p:txBody>
          <a:bodyPr/>
          <a:lstStyle/>
          <a:p>
            <a:pPr marL="0" lvl="1" indent="0">
              <a:spcBef>
                <a:spcPts val="1600"/>
              </a:spcBef>
              <a:buNone/>
            </a:pPr>
            <a:r>
              <a:rPr lang="en-US" sz="2800" dirty="0"/>
              <a:t>Recommended for:</a:t>
            </a:r>
          </a:p>
          <a:p>
            <a:pPr marL="519113" lvl="1">
              <a:spcBef>
                <a:spcPts val="2400"/>
              </a:spcBef>
            </a:pPr>
            <a:r>
              <a:rPr lang="en-US" sz="2600" dirty="0"/>
              <a:t>Users who want the low cost and flexibility of Amazon EC2 without an upfront payment or long-term commitment.</a:t>
            </a:r>
          </a:p>
          <a:p>
            <a:pPr marL="519113" lvl="1">
              <a:spcBef>
                <a:spcPts val="2400"/>
              </a:spcBef>
            </a:pPr>
            <a:r>
              <a:rPr lang="en-US" sz="2600" dirty="0"/>
              <a:t>Applications with short term, spiky, or unpredictable workloads that cannot be interrupted.</a:t>
            </a:r>
          </a:p>
          <a:p>
            <a:pPr marL="519113" lvl="1">
              <a:spcBef>
                <a:spcPts val="2400"/>
              </a:spcBef>
            </a:pPr>
            <a:r>
              <a:rPr lang="en-US" sz="2600" dirty="0"/>
              <a:t>Applications being developed or tested on Amazon EC2 for the first time.</a:t>
            </a:r>
          </a:p>
        </p:txBody>
      </p:sp>
    </p:spTree>
    <p:custDataLst>
      <p:tags r:id="rId1"/>
    </p:custDataLst>
    <p:extLst>
      <p:ext uri="{BB962C8B-B14F-4D97-AF65-F5344CB8AC3E}">
        <p14:creationId xmlns:p14="http://schemas.microsoft.com/office/powerpoint/2010/main" val="3029932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Spot Instances</a:t>
            </a:r>
          </a:p>
        </p:txBody>
      </p:sp>
      <p:sp>
        <p:nvSpPr>
          <p:cNvPr id="3" name="Content Placeholder 2"/>
          <p:cNvSpPr>
            <a:spLocks noGrp="1"/>
          </p:cNvSpPr>
          <p:nvPr>
            <p:ph idx="1"/>
          </p:nvPr>
        </p:nvSpPr>
        <p:spPr>
          <a:xfrm>
            <a:off x="238539" y="1440305"/>
            <a:ext cx="11636304" cy="4913308"/>
          </a:xfrm>
        </p:spPr>
        <p:txBody>
          <a:bodyPr/>
          <a:lstStyle/>
          <a:p>
            <a:pPr marL="380990" lvl="1">
              <a:spcBef>
                <a:spcPts val="1600"/>
              </a:spcBef>
            </a:pPr>
            <a:r>
              <a:rPr lang="en-US" sz="2800" dirty="0"/>
              <a:t>Bid for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unused</a:t>
            </a:r>
            <a:r>
              <a:rPr lang="en-US" sz="2800" dirty="0"/>
              <a:t> AWS capacity.</a:t>
            </a:r>
          </a:p>
          <a:p>
            <a:pPr marL="380990" lvl="1">
              <a:spcBef>
                <a:spcPts val="1600"/>
              </a:spcBef>
            </a:pPr>
            <a:r>
              <a:rPr lang="en-US" sz="2800" dirty="0"/>
              <a:t>Prices controlled by AWS based on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supply and demand</a:t>
            </a:r>
            <a:r>
              <a:rPr lang="en-US" sz="2800" dirty="0">
                <a:solidFill>
                  <a:schemeClr val="accent1"/>
                </a:solidFill>
              </a:rPr>
              <a:t>.</a:t>
            </a:r>
          </a:p>
          <a:p>
            <a:pPr marL="463550" lvl="1">
              <a:spcBef>
                <a:spcPts val="1600"/>
              </a:spcBef>
            </a:pPr>
            <a:r>
              <a:rPr lang="en-US" sz="2800" dirty="0"/>
              <a:t>Termination Notice provided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 minutes prior to termination</a:t>
            </a:r>
            <a:r>
              <a:rPr lang="en-US" sz="2800" dirty="0"/>
              <a:t>, stored in metadata (now sent as a CloudWatch event as well as in instance metadata).</a:t>
            </a:r>
          </a:p>
          <a:p>
            <a:pPr marL="914377" lvl="2">
              <a:spcBef>
                <a:spcPts val="1600"/>
              </a:spcBef>
            </a:pPr>
            <a:endParaRPr lang="en-US" sz="3200" dirty="0"/>
          </a:p>
          <a:p>
            <a:pPr>
              <a:spcBef>
                <a:spcPts val="1600"/>
              </a:spcBef>
            </a:pPr>
            <a:endParaRPr lang="en-US" dirty="0"/>
          </a:p>
        </p:txBody>
      </p:sp>
      <p:pic>
        <p:nvPicPr>
          <p:cNvPr id="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96156" y="3921656"/>
            <a:ext cx="4367311" cy="217429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custDataLst>
      <p:tags r:id="rId1"/>
    </p:custDataLst>
    <p:extLst>
      <p:ext uri="{BB962C8B-B14F-4D97-AF65-F5344CB8AC3E}">
        <p14:creationId xmlns:p14="http://schemas.microsoft.com/office/powerpoint/2010/main" val="2954156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Spot Instances</a:t>
            </a:r>
          </a:p>
        </p:txBody>
      </p:sp>
      <p:sp>
        <p:nvSpPr>
          <p:cNvPr id="3" name="Content Placeholder 2"/>
          <p:cNvSpPr>
            <a:spLocks noGrp="1"/>
          </p:cNvSpPr>
          <p:nvPr>
            <p:ph idx="1"/>
          </p:nvPr>
        </p:nvSpPr>
        <p:spPr>
          <a:xfrm>
            <a:off x="238539" y="1429419"/>
            <a:ext cx="11352570" cy="4913308"/>
          </a:xfrm>
        </p:spPr>
        <p:txBody>
          <a:bodyPr/>
          <a:lstStyle/>
          <a:p>
            <a:pPr marL="457200" lvl="1">
              <a:spcBef>
                <a:spcPts val="2400"/>
              </a:spcBef>
            </a:pPr>
            <a:r>
              <a:rPr lang="en-US" sz="2800" dirty="0"/>
              <a:t>Hibernate, stop, or terminate Spot instances when they are interrupted.</a:t>
            </a:r>
          </a:p>
          <a:p>
            <a:pPr marL="457200" lvl="1">
              <a:spcBef>
                <a:spcPts val="2400"/>
              </a:spcBef>
            </a:pPr>
            <a:r>
              <a:rPr lang="en-US" sz="2800" dirty="0"/>
              <a:t>Best approach to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temporary requests </a:t>
            </a:r>
            <a:r>
              <a:rPr lang="en-US" sz="2800" dirty="0"/>
              <a:t>for large numbers of servers.</a:t>
            </a:r>
          </a:p>
          <a:p>
            <a:pPr marL="457200" lvl="1">
              <a:spcBef>
                <a:spcPts val="2400"/>
              </a:spcBef>
            </a:pPr>
            <a:r>
              <a:rPr lang="en-US" sz="2800" dirty="0"/>
              <a:t>Spot Fleet: a collection (or fleet) of Spot instances that is launched based on criteria that you specify.</a:t>
            </a:r>
          </a:p>
          <a:p>
            <a:pPr marL="914377" lvl="2">
              <a:spcBef>
                <a:spcPts val="1600"/>
              </a:spcBef>
            </a:pPr>
            <a:endParaRPr lang="en-US" sz="3200" dirty="0"/>
          </a:p>
          <a:p>
            <a:pPr>
              <a:spcBef>
                <a:spcPts val="1600"/>
              </a:spcBef>
            </a:pPr>
            <a:endParaRPr lang="en-US"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08848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Spot Use Cases</a:t>
            </a:r>
          </a:p>
        </p:txBody>
      </p:sp>
      <p:graphicFrame>
        <p:nvGraphicFramePr>
          <p:cNvPr id="4" name="Table 4"/>
          <p:cNvGraphicFramePr>
            <a:graphicFrameLocks noGrp="1"/>
          </p:cNvGraphicFramePr>
          <p:nvPr>
            <p:extLst>
              <p:ext uri="{D42A27DB-BD31-4B8C-83A1-F6EECF244321}">
                <p14:modId xmlns:p14="http://schemas.microsoft.com/office/powerpoint/2010/main" val="2397446312"/>
              </p:ext>
            </p:extLst>
          </p:nvPr>
        </p:nvGraphicFramePr>
        <p:xfrm>
          <a:off x="632178" y="1679225"/>
          <a:ext cx="10987852" cy="4450077"/>
        </p:xfrm>
        <a:graphic>
          <a:graphicData uri="http://schemas.openxmlformats.org/drawingml/2006/table">
            <a:tbl>
              <a:tblPr firstRow="1" bandRow="1">
                <a:tableStyleId>{5C22544A-7EE6-4342-B048-85BDC9FD1C3A}</a:tableStyleId>
              </a:tblPr>
              <a:tblGrid>
                <a:gridCol w="3190021">
                  <a:extLst>
                    <a:ext uri="{9D8B030D-6E8A-4147-A177-3AD203B41FA5}">
                      <a16:colId xmlns:a16="http://schemas.microsoft.com/office/drawing/2014/main" val="20000"/>
                    </a:ext>
                  </a:extLst>
                </a:gridCol>
                <a:gridCol w="7797831">
                  <a:extLst>
                    <a:ext uri="{9D8B030D-6E8A-4147-A177-3AD203B41FA5}">
                      <a16:colId xmlns:a16="http://schemas.microsoft.com/office/drawing/2014/main" val="20001"/>
                    </a:ext>
                  </a:extLst>
                </a:gridCol>
              </a:tblGrid>
              <a:tr h="494453">
                <a:tc>
                  <a:txBody>
                    <a:bodyPr/>
                    <a:lstStyle/>
                    <a:p>
                      <a:pPr algn="ctr" rtl="0" fontAlgn="ctr"/>
                      <a:r>
                        <a:rPr lang="en-US" sz="21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Use Case</a:t>
                      </a:r>
                    </a:p>
                  </a:txBody>
                  <a:tcPr marL="121920" marR="121920" marT="60960" marB="60960" anchor="ctr"/>
                </a:tc>
                <a:tc>
                  <a:txBody>
                    <a:bodyPr/>
                    <a:lstStyle/>
                    <a:p>
                      <a:pPr algn="ctr" rtl="0" fontAlgn="ctr"/>
                      <a:r>
                        <a:rPr lang="en-US" sz="2100" b="1" i="0" u="none" strike="noStrike" dirty="0">
                          <a:solidFill>
                            <a:srgbClr val="FFFFFF"/>
                          </a:solidFill>
                          <a:effectLst/>
                          <a:latin typeface="Amazon Ember" panose="020B0603020204020204" pitchFamily="34" charset="0"/>
                          <a:ea typeface="Amazon Ember" panose="020B0603020204020204" pitchFamily="34" charset="0"/>
                          <a:cs typeface="Amazon Ember" panose="020B0603020204020204" pitchFamily="34" charset="0"/>
                        </a:rPr>
                        <a:t>Types of Applications</a:t>
                      </a:r>
                    </a:p>
                  </a:txBody>
                  <a:tcPr marL="121920" marR="121920" marT="60960" marB="60960" anchor="ctr"/>
                </a:tc>
                <a:extLst>
                  <a:ext uri="{0D108BD9-81ED-4DB2-BD59-A6C34878D82A}">
                    <a16:rowId xmlns:a16="http://schemas.microsoft.com/office/drawing/2014/main" val="10000"/>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Batch processing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Generic background processing (scale out computing)</a:t>
                      </a:r>
                    </a:p>
                  </a:txBody>
                  <a:tcPr marL="121920" marR="121920" marT="60960" marB="60960" anchor="ctr"/>
                </a:tc>
                <a:extLst>
                  <a:ext uri="{0D108BD9-81ED-4DB2-BD59-A6C34878D82A}">
                    <a16:rowId xmlns:a16="http://schemas.microsoft.com/office/drawing/2014/main" val="10001"/>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Web/data crawling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Analyze data</a:t>
                      </a:r>
                    </a:p>
                  </a:txBody>
                  <a:tcPr marL="121920" marR="121920" marT="60960" marB="60960" anchor="ctr"/>
                </a:tc>
                <a:extLst>
                  <a:ext uri="{0D108BD9-81ED-4DB2-BD59-A6C34878D82A}">
                    <a16:rowId xmlns:a16="http://schemas.microsoft.com/office/drawing/2014/main" val="10002"/>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Financial</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Hedge fund analytics, energy trading, etc.</a:t>
                      </a:r>
                    </a:p>
                  </a:txBody>
                  <a:tcPr marL="121920" marR="121920" marT="60960" marB="60960" anchor="ctr"/>
                </a:tc>
                <a:extLst>
                  <a:ext uri="{0D108BD9-81ED-4DB2-BD59-A6C34878D82A}">
                    <a16:rowId xmlns:a16="http://schemas.microsoft.com/office/drawing/2014/main" val="10003"/>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Amazon EMR</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Hadoop (large data processing)</a:t>
                      </a:r>
                    </a:p>
                  </a:txBody>
                  <a:tcPr marL="121920" marR="121920" marT="60960" marB="60960" anchor="ctr"/>
                </a:tc>
                <a:extLst>
                  <a:ext uri="{0D108BD9-81ED-4DB2-BD59-A6C34878D82A}">
                    <a16:rowId xmlns:a16="http://schemas.microsoft.com/office/drawing/2014/main" val="10004"/>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Grid computing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Scientific trials</a:t>
                      </a:r>
                      <a:r>
                        <a:rPr lang="en-US" sz="1900" b="0" i="0" u="none" strike="noStrike" baseline="0"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 or </a:t>
                      </a: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simulations in chemistry, physics, and biology</a:t>
                      </a:r>
                    </a:p>
                  </a:txBody>
                  <a:tcPr marL="121920" marR="121920" marT="60960" marB="60960" anchor="ctr"/>
                </a:tc>
                <a:extLst>
                  <a:ext uri="{0D108BD9-81ED-4DB2-BD59-A6C34878D82A}">
                    <a16:rowId xmlns:a16="http://schemas.microsoft.com/office/drawing/2014/main" val="10005"/>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Transcoding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Transform videos into specific formats</a:t>
                      </a:r>
                    </a:p>
                  </a:txBody>
                  <a:tcPr marL="121920" marR="121920" marT="60960" marB="60960" anchor="ctr"/>
                </a:tc>
                <a:extLst>
                  <a:ext uri="{0D108BD9-81ED-4DB2-BD59-A6C34878D82A}">
                    <a16:rowId xmlns:a16="http://schemas.microsoft.com/office/drawing/2014/main" val="10006"/>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Gaming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Back-end servers for Facebook games</a:t>
                      </a:r>
                    </a:p>
                  </a:txBody>
                  <a:tcPr marL="121920" marR="121920" marT="60960" marB="60960" anchor="ctr"/>
                </a:tc>
                <a:extLst>
                  <a:ext uri="{0D108BD9-81ED-4DB2-BD59-A6C34878D82A}">
                    <a16:rowId xmlns:a16="http://schemas.microsoft.com/office/drawing/2014/main" val="10007"/>
                  </a:ext>
                </a:extLst>
              </a:tr>
              <a:tr h="494453">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Testing</a:t>
                      </a:r>
                    </a:p>
                  </a:txBody>
                  <a:tcPr marL="121920" marR="121920" marT="60960" marB="60960" anchor="ctr"/>
                </a:tc>
                <a:tc>
                  <a:txBody>
                    <a:bodyPr/>
                    <a:lstStyle/>
                    <a:p>
                      <a:pPr algn="l" rtl="0" fontAlgn="ctr"/>
                      <a:r>
                        <a:rPr lang="en-US" sz="19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rPr>
                        <a:t>Scale to large server pool to test software, websites, etc.</a:t>
                      </a:r>
                    </a:p>
                  </a:txBody>
                  <a:tcPr marL="121920" marR="121920" marT="60960" marB="60960" anchor="ct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65173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Amazon EC2 Reserved Instance Types</a:t>
            </a:r>
          </a:p>
        </p:txBody>
      </p:sp>
      <p:sp>
        <p:nvSpPr>
          <p:cNvPr id="3" name="Content Placeholder 2"/>
          <p:cNvSpPr>
            <a:spLocks noGrp="1"/>
          </p:cNvSpPr>
          <p:nvPr>
            <p:ph idx="1"/>
          </p:nvPr>
        </p:nvSpPr>
        <p:spPr/>
        <p:txBody>
          <a:bodyPr>
            <a:noAutofit/>
          </a:bodyPr>
          <a:lstStyle/>
          <a:p>
            <a:pPr marL="380990" lvl="1">
              <a:spcBef>
                <a:spcPts val="1200"/>
              </a:spcBef>
            </a:pPr>
            <a:r>
              <a:rPr lang="en-US" sz="2800" dirty="0"/>
              <a:t>No Upfront</a:t>
            </a:r>
          </a:p>
          <a:p>
            <a:pPr marL="914377" lvl="2">
              <a:spcBef>
                <a:spcPts val="1200"/>
              </a:spcBef>
            </a:pPr>
            <a:r>
              <a:rPr lang="en-US" sz="2200" dirty="0"/>
              <a:t>Access a Reserved Instance without an upfront payment.</a:t>
            </a:r>
          </a:p>
          <a:p>
            <a:pPr marL="914377" lvl="2">
              <a:spcBef>
                <a:spcPts val="1200"/>
              </a:spcBef>
            </a:pPr>
            <a:r>
              <a:rPr lang="en-US" sz="2200" dirty="0"/>
              <a:t>1-year or 3-year term (Standard and Convertible).</a:t>
            </a:r>
          </a:p>
          <a:p>
            <a:pPr marL="380990" lvl="1">
              <a:spcBef>
                <a:spcPts val="1200"/>
              </a:spcBef>
            </a:pPr>
            <a:r>
              <a:rPr lang="en-US" sz="2800" dirty="0"/>
              <a:t>Partial Upfront</a:t>
            </a:r>
          </a:p>
          <a:p>
            <a:pPr marL="914377" lvl="2">
              <a:spcBef>
                <a:spcPts val="1200"/>
              </a:spcBef>
            </a:pPr>
            <a:r>
              <a:rPr lang="en-US" sz="2200" dirty="0"/>
              <a:t>Part of the Reserved Instance must be paid at the start of the term.</a:t>
            </a:r>
          </a:p>
          <a:p>
            <a:pPr marL="914377" lvl="2">
              <a:spcBef>
                <a:spcPts val="1200"/>
              </a:spcBef>
            </a:pPr>
            <a:r>
              <a:rPr lang="en-US" sz="2200" dirty="0"/>
              <a:t>1-year or 3-year term (Standard and Convertible).</a:t>
            </a:r>
          </a:p>
          <a:p>
            <a:pPr marL="380990" lvl="1">
              <a:spcBef>
                <a:spcPts val="1200"/>
              </a:spcBef>
            </a:pPr>
            <a:r>
              <a:rPr lang="en-US" sz="2800" dirty="0"/>
              <a:t>All Upfront</a:t>
            </a:r>
          </a:p>
          <a:p>
            <a:pPr marL="914377" lvl="2">
              <a:spcBef>
                <a:spcPts val="1200"/>
              </a:spcBef>
            </a:pPr>
            <a:r>
              <a:rPr lang="en-US" sz="2200" dirty="0"/>
              <a:t>Full payment made at the start of the term.</a:t>
            </a:r>
          </a:p>
          <a:p>
            <a:pPr marL="914377" lvl="2">
              <a:spcBef>
                <a:spcPts val="1200"/>
              </a:spcBef>
            </a:pPr>
            <a:r>
              <a:rPr lang="en-US" sz="2200" dirty="0"/>
              <a:t>No other costs incurred for the remainder of the term, regardless of usage.</a:t>
            </a:r>
          </a:p>
          <a:p>
            <a:pPr marL="914377" lvl="2">
              <a:spcBef>
                <a:spcPts val="1200"/>
              </a:spcBef>
            </a:pPr>
            <a:r>
              <a:rPr lang="en-US" sz="2200" dirty="0"/>
              <a:t>1-year or 3-year term (Standard and Convertible).</a:t>
            </a:r>
          </a:p>
        </p:txBody>
      </p:sp>
      <p:sp>
        <p:nvSpPr>
          <p:cNvPr id="6" name="Content Placeholder 2"/>
          <p:cNvSpPr txBox="1">
            <a:spLocks/>
          </p:cNvSpPr>
          <p:nvPr/>
        </p:nvSpPr>
        <p:spPr>
          <a:xfrm>
            <a:off x="8842248" y="1630499"/>
            <a:ext cx="2849445" cy="1332157"/>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1800" b="0" i="1"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Up to 75% discount compared to </a:t>
            </a:r>
            <a:br>
              <a:rPr kumimoji="0" lang="en-US" sz="1800" b="0" i="1"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b="0" i="1"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On-Demand Instance pricing.</a:t>
            </a:r>
          </a:p>
        </p:txBody>
      </p:sp>
    </p:spTree>
    <p:custDataLst>
      <p:tags r:id="rId1"/>
    </p:custDataLst>
    <p:extLst>
      <p:ext uri="{BB962C8B-B14F-4D97-AF65-F5344CB8AC3E}">
        <p14:creationId xmlns:p14="http://schemas.microsoft.com/office/powerpoint/2010/main" val="31270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Amazon EC2 Convertible Reserved Instance </a:t>
            </a:r>
          </a:p>
        </p:txBody>
      </p:sp>
      <p:sp>
        <p:nvSpPr>
          <p:cNvPr id="3" name="Content Placeholder 2"/>
          <p:cNvSpPr>
            <a:spLocks noGrp="1"/>
          </p:cNvSpPr>
          <p:nvPr>
            <p:ph idx="1"/>
          </p:nvPr>
        </p:nvSpPr>
        <p:spPr/>
        <p:txBody>
          <a:bodyPr/>
          <a:lstStyle/>
          <a:p>
            <a:pPr>
              <a:lnSpc>
                <a:spcPct val="100000"/>
              </a:lnSpc>
              <a:spcBef>
                <a:spcPts val="2400"/>
              </a:spcBef>
            </a:pPr>
            <a:r>
              <a:rPr lang="en-US" dirty="0"/>
              <a:t>Change the instance family and other parameters associated with a Reserved Instance at any time.</a:t>
            </a:r>
          </a:p>
          <a:p>
            <a:pPr>
              <a:lnSpc>
                <a:spcPct val="100000"/>
              </a:lnSpc>
              <a:spcBef>
                <a:spcPts val="2400"/>
              </a:spcBef>
            </a:pPr>
            <a:r>
              <a:rPr lang="en-US" dirty="0"/>
              <a:t>No limits.</a:t>
            </a:r>
          </a:p>
          <a:p>
            <a:pPr>
              <a:lnSpc>
                <a:spcPct val="100000"/>
              </a:lnSpc>
              <a:spcBef>
                <a:spcPts val="2400"/>
              </a:spcBef>
            </a:pPr>
            <a:r>
              <a:rPr lang="en-US" dirty="0"/>
              <a:t>Use to take advantage of EC2 price reductions over time.</a:t>
            </a:r>
          </a:p>
          <a:p>
            <a:pPr>
              <a:lnSpc>
                <a:spcPct val="100000"/>
              </a:lnSpc>
              <a:spcBef>
                <a:spcPts val="2400"/>
              </a:spcBef>
            </a:pPr>
            <a:r>
              <a:rPr lang="en-US" dirty="0"/>
              <a:t>No cost.</a:t>
            </a:r>
          </a:p>
          <a:p>
            <a:pPr>
              <a:lnSpc>
                <a:spcPct val="100000"/>
              </a:lnSpc>
              <a:spcBef>
                <a:spcPts val="2400"/>
              </a:spcBef>
            </a:pPr>
            <a:r>
              <a:rPr lang="en-US" dirty="0"/>
              <a:t>Requirements:</a:t>
            </a:r>
          </a:p>
          <a:p>
            <a:pPr lvl="1"/>
            <a:r>
              <a:rPr lang="en-US" dirty="0"/>
              <a:t>Convertible Reserved Instance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must be active</a:t>
            </a:r>
            <a:r>
              <a:rPr lang="en-US" dirty="0"/>
              <a:t>.</a:t>
            </a:r>
          </a:p>
          <a:p>
            <a:pPr lvl="1"/>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Must be not pending </a:t>
            </a:r>
            <a:r>
              <a:rPr lang="en-US" dirty="0"/>
              <a:t>a previous exchange request.</a:t>
            </a:r>
          </a:p>
          <a:p>
            <a:pPr lvl="1"/>
            <a:endParaRPr lang="en-US" dirty="0"/>
          </a:p>
          <a:p>
            <a:endParaRPr lang="en-US" dirty="0"/>
          </a:p>
        </p:txBody>
      </p:sp>
    </p:spTree>
    <p:custDataLst>
      <p:tags r:id="rId1"/>
    </p:custDataLst>
    <p:extLst>
      <p:ext uri="{BB962C8B-B14F-4D97-AF65-F5344CB8AC3E}">
        <p14:creationId xmlns:p14="http://schemas.microsoft.com/office/powerpoint/2010/main" val="3233779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9661"/>
            <a:ext cx="11115261" cy="779463"/>
          </a:xfrm>
        </p:spPr>
        <p:txBody>
          <a:bodyPr>
            <a:normAutofit/>
          </a:bodyPr>
          <a:lstStyle/>
          <a:p>
            <a:r>
              <a:rPr lang="en-US" dirty="0"/>
              <a:t>On-Demand vs. Reserved Instance</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2251702138"/>
              </p:ext>
            </p:extLst>
          </p:nvPr>
        </p:nvGraphicFramePr>
        <p:xfrm>
          <a:off x="238125" y="1439863"/>
          <a:ext cx="11352213" cy="4913312"/>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0212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351272" y="1352623"/>
            <a:ext cx="11126147" cy="4913308"/>
          </a:xfrm>
        </p:spPr>
        <p:txBody>
          <a:bodyPr>
            <a:noAutofit/>
          </a:bodyPr>
          <a:lstStyle/>
          <a:p>
            <a:pPr marL="493713" indent="-493713">
              <a:spcBef>
                <a:spcPts val="1800"/>
              </a:spcBef>
            </a:pPr>
            <a:r>
              <a:rPr lang="en-US" sz="2400" b="1" dirty="0"/>
              <a:t>Part 1: </a:t>
            </a:r>
            <a:r>
              <a:rPr lang="en-US" sz="2400" dirty="0"/>
              <a:t>Principles of the Cost-Optimization Pillar </a:t>
            </a:r>
          </a:p>
          <a:p>
            <a:pPr marL="493713" indent="-493713">
              <a:spcBef>
                <a:spcPts val="1800"/>
              </a:spcBef>
            </a:pPr>
            <a:r>
              <a:rPr lang="en-US" sz="2400" b="1" dirty="0"/>
              <a:t>Part 2: </a:t>
            </a:r>
            <a:r>
              <a:rPr lang="en-US" sz="2400" dirty="0"/>
              <a:t>Optimizing the Cost of Your Infrastructure</a:t>
            </a:r>
          </a:p>
          <a:p>
            <a:pPr marL="493713" indent="-493713">
              <a:spcBef>
                <a:spcPts val="1800"/>
              </a:spcBef>
            </a:pPr>
            <a:r>
              <a:rPr lang="en-US" sz="2400" b="1" dirty="0"/>
              <a:t>Part 3: </a:t>
            </a:r>
            <a:r>
              <a:rPr lang="en-US" sz="2400" dirty="0"/>
              <a:t>Dedicated Instances and Dedicated Hosts</a:t>
            </a:r>
          </a:p>
          <a:p>
            <a:pPr marL="493713" indent="-493713">
              <a:spcBef>
                <a:spcPts val="1800"/>
              </a:spcBef>
            </a:pPr>
            <a:r>
              <a:rPr lang="en-US" sz="2400" b="1"/>
              <a:t>Part 4: </a:t>
            </a:r>
            <a:r>
              <a:rPr lang="en-US" sz="2400" dirty="0"/>
              <a:t>Trusted Advisor</a:t>
            </a:r>
          </a:p>
          <a:p>
            <a:pPr marL="493713" indent="-493713">
              <a:spcBef>
                <a:spcPts val="1800"/>
              </a:spcBef>
            </a:pPr>
            <a:r>
              <a:rPr lang="en-US" sz="2400" b="1" dirty="0"/>
              <a:t>Part 5: </a:t>
            </a:r>
            <a:r>
              <a:rPr lang="en-US" sz="2400" dirty="0"/>
              <a:t>Optimizing Costs with Caching</a:t>
            </a:r>
          </a:p>
          <a:p>
            <a:pPr marL="493713" indent="-493713">
              <a:spcBef>
                <a:spcPts val="1800"/>
              </a:spcBef>
            </a:pPr>
            <a:r>
              <a:rPr lang="en-US" sz="2400" b="1" dirty="0"/>
              <a:t>Part 6: </a:t>
            </a:r>
            <a:r>
              <a:rPr lang="en-US" sz="2400" dirty="0"/>
              <a:t>AWS Cost Calculation Tools</a:t>
            </a:r>
          </a:p>
          <a:p>
            <a:pPr marL="493713" indent="-493713">
              <a:spcBef>
                <a:spcPts val="1800"/>
              </a:spcBef>
            </a:pPr>
            <a:r>
              <a:rPr lang="en-US" sz="2400" b="1" dirty="0">
                <a:solidFill>
                  <a:schemeClr val="accent1"/>
                </a:solidFill>
              </a:rPr>
              <a:t>Exercise 4: </a:t>
            </a:r>
            <a:r>
              <a:rPr lang="en-US" sz="2400" dirty="0">
                <a:solidFill>
                  <a:schemeClr val="accent1"/>
                </a:solidFill>
              </a:rPr>
              <a:t>Improve this Architecture</a:t>
            </a:r>
          </a:p>
          <a:p>
            <a:pPr marL="493713" indent="-493713">
              <a:spcBef>
                <a:spcPts val="1800"/>
              </a:spcBef>
            </a:pPr>
            <a:r>
              <a:rPr lang="en-US" sz="2400" b="1" dirty="0"/>
              <a:t>Appendix A: </a:t>
            </a:r>
            <a:r>
              <a:rPr lang="en-US" sz="2400" dirty="0"/>
              <a:t>Cost Optimization Questions</a:t>
            </a:r>
          </a:p>
          <a:p>
            <a:pPr marL="493713" indent="-493713">
              <a:spcBef>
                <a:spcPts val="1800"/>
              </a:spcBef>
            </a:pPr>
            <a:endParaRPr lang="en-US" sz="2000" dirty="0"/>
          </a:p>
        </p:txBody>
      </p:sp>
    </p:spTree>
    <p:custDataLst>
      <p:tags r:id="rId1"/>
    </p:custDataLst>
    <p:extLst>
      <p:ext uri="{BB962C8B-B14F-4D97-AF65-F5344CB8AC3E}">
        <p14:creationId xmlns:p14="http://schemas.microsoft.com/office/powerpoint/2010/main" val="1526017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Reserved Instance Marketplace</a:t>
            </a:r>
            <a:endParaRPr lang="en-US" baseline="30000" dirty="0"/>
          </a:p>
        </p:txBody>
      </p:sp>
      <p:sp>
        <p:nvSpPr>
          <p:cNvPr id="3" name="Content Placeholder 2"/>
          <p:cNvSpPr>
            <a:spLocks noGrp="1"/>
          </p:cNvSpPr>
          <p:nvPr>
            <p:ph idx="1"/>
          </p:nvPr>
        </p:nvSpPr>
        <p:spPr/>
        <p:txBody>
          <a:bodyPr/>
          <a:lstStyle/>
          <a:p>
            <a:pPr marL="380990" lvl="1">
              <a:spcBef>
                <a:spcPts val="1600"/>
              </a:spcBef>
            </a:pPr>
            <a:r>
              <a:rPr lang="en-US" sz="2800" dirty="0"/>
              <a:t>Flexibility</a:t>
            </a:r>
          </a:p>
          <a:p>
            <a:pPr marL="914377" lvl="2">
              <a:spcBef>
                <a:spcPts val="1600"/>
              </a:spcBef>
            </a:pPr>
            <a:r>
              <a:rPr lang="en-US" sz="2200" dirty="0"/>
              <a:t>Sell your unused Amazon EC2 Reserved Instances. </a:t>
            </a:r>
          </a:p>
          <a:p>
            <a:pPr marL="914377" lvl="2">
              <a:spcBef>
                <a:spcPts val="1600"/>
              </a:spcBef>
            </a:pPr>
            <a:r>
              <a:rPr lang="en-US" sz="2200" dirty="0"/>
              <a:t>Buy Amazon EC2 Reserved Instances from other AWS customers.</a:t>
            </a:r>
          </a:p>
          <a:p>
            <a:pPr marL="914377" lvl="2">
              <a:spcBef>
                <a:spcPts val="1600"/>
              </a:spcBef>
            </a:pPr>
            <a:r>
              <a:rPr lang="en-US" sz="2200" dirty="0"/>
              <a:t>Change your Reserved Instances as your needs change.</a:t>
            </a:r>
          </a:p>
          <a:p>
            <a:pPr marL="380990" lvl="1">
              <a:spcBef>
                <a:spcPts val="1600"/>
              </a:spcBef>
            </a:pPr>
            <a:r>
              <a:rPr lang="en-US" sz="2800" dirty="0"/>
              <a:t>Diverse term and pricing options</a:t>
            </a:r>
          </a:p>
          <a:p>
            <a:pPr marL="914377" lvl="2">
              <a:spcBef>
                <a:spcPts val="1600"/>
              </a:spcBef>
            </a:pPr>
            <a:r>
              <a:rPr lang="en-US" sz="2200" dirty="0"/>
              <a:t>Shorter terms.</a:t>
            </a:r>
          </a:p>
          <a:p>
            <a:pPr marL="914377" lvl="2">
              <a:spcBef>
                <a:spcPts val="1600"/>
              </a:spcBef>
            </a:pPr>
            <a:r>
              <a:rPr lang="en-US" sz="2200" dirty="0"/>
              <a:t>Opportunity to save on upfront pricing.</a:t>
            </a:r>
          </a:p>
          <a:p>
            <a:pPr marL="380990" lvl="1">
              <a:spcBef>
                <a:spcPts val="1600"/>
              </a:spcBef>
            </a:pPr>
            <a:r>
              <a:rPr lang="en-US" sz="2800" dirty="0"/>
              <a:t>Identical capacity reservations</a:t>
            </a:r>
          </a:p>
        </p:txBody>
      </p:sp>
    </p:spTree>
    <p:custDataLst>
      <p:tags r:id="rId1"/>
    </p:custDataLst>
    <p:extLst>
      <p:ext uri="{BB962C8B-B14F-4D97-AF65-F5344CB8AC3E}">
        <p14:creationId xmlns:p14="http://schemas.microsoft.com/office/powerpoint/2010/main" val="46567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Scheduled Instances</a:t>
            </a:r>
          </a:p>
        </p:txBody>
      </p:sp>
      <p:sp>
        <p:nvSpPr>
          <p:cNvPr id="3" name="Content Placeholder 2"/>
          <p:cNvSpPr>
            <a:spLocks noGrp="1"/>
          </p:cNvSpPr>
          <p:nvPr>
            <p:ph idx="1"/>
          </p:nvPr>
        </p:nvSpPr>
        <p:spPr/>
        <p:txBody>
          <a:bodyPr/>
          <a:lstStyle/>
          <a:p>
            <a:pPr marL="0" indent="0">
              <a:spcBef>
                <a:spcPts val="2400"/>
              </a:spcBef>
              <a:buNone/>
            </a:pPr>
            <a:r>
              <a:rPr lang="en-US" dirty="0"/>
              <a:t>Reserved instances for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predefined blocks of time on a</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recurring basis</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t>for a one-year term, with prices that are generally 5–10 percent lower than the equivalent On-Demand rates.</a:t>
            </a:r>
          </a:p>
          <a:p>
            <a:pPr marL="609585" lvl="1">
              <a:spcBef>
                <a:spcPts val="2400"/>
              </a:spcBef>
            </a:pPr>
            <a:r>
              <a:rPr lang="en-US" sz="2200" dirty="0"/>
              <a:t>Run reserved instances on a daily, weekly, or monthly basis.</a:t>
            </a:r>
          </a:p>
          <a:p>
            <a:pPr marL="609585" lvl="1">
              <a:spcBef>
                <a:spcPts val="2400"/>
              </a:spcBef>
            </a:pPr>
            <a:r>
              <a:rPr lang="en-US" sz="2200" dirty="0"/>
              <a:t>After you purchase your reserved instances, they are available to launch during the time windows that you've specified.</a:t>
            </a:r>
          </a:p>
          <a:p>
            <a:pPr marL="609585" lvl="1">
              <a:spcBef>
                <a:spcPts val="2400"/>
              </a:spcBef>
            </a:pPr>
            <a:r>
              <a:rPr lang="en-US" sz="2200" dirty="0"/>
              <a:t>Can be launched via the AWS Management Console, AWS CLI, AWS Tools for Windows PowerShell, and the </a:t>
            </a:r>
            <a:r>
              <a:rPr lang="en-US" sz="2200" b="1" dirty="0">
                <a:latin typeface="Courier New" panose="02070309020205020404" pitchFamily="49" charset="0"/>
                <a:cs typeface="Courier New" panose="02070309020205020404" pitchFamily="49" charset="0"/>
              </a:rPr>
              <a:t>RunScheduledInstances</a:t>
            </a:r>
            <a:r>
              <a:rPr lang="en-US" sz="2200" dirty="0"/>
              <a:t> function</a:t>
            </a:r>
            <a:r>
              <a:rPr lang="en-US" dirty="0"/>
              <a:t>.</a:t>
            </a:r>
          </a:p>
          <a:p>
            <a:pPr>
              <a:spcBef>
                <a:spcPts val="2400"/>
              </a:spcBef>
            </a:pPr>
            <a:endParaRPr lang="en-US" sz="2933" b="1" dirty="0"/>
          </a:p>
        </p:txBody>
      </p:sp>
    </p:spTree>
    <p:custDataLst>
      <p:tags r:id="rId1"/>
    </p:custDataLst>
    <p:extLst>
      <p:ext uri="{BB962C8B-B14F-4D97-AF65-F5344CB8AC3E}">
        <p14:creationId xmlns:p14="http://schemas.microsoft.com/office/powerpoint/2010/main" val="3011829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Scheduled Instances</a:t>
            </a:r>
          </a:p>
        </p:txBody>
      </p:sp>
      <p:sp>
        <p:nvSpPr>
          <p:cNvPr id="3" name="Content Placeholder 2"/>
          <p:cNvSpPr>
            <a:spLocks noGrp="1"/>
          </p:cNvSpPr>
          <p:nvPr>
            <p:ph idx="1"/>
          </p:nvPr>
        </p:nvSpPr>
        <p:spPr>
          <a:xfrm>
            <a:off x="238539" y="1440305"/>
            <a:ext cx="11352570" cy="5552166"/>
          </a:xfrm>
        </p:spPr>
        <p:txBody>
          <a:bodyPr/>
          <a:lstStyle/>
          <a:p>
            <a:pPr marL="0" indent="0">
              <a:spcBef>
                <a:spcPts val="1600"/>
              </a:spcBef>
              <a:buNone/>
            </a:pPr>
            <a:r>
              <a:rPr lang="en-US" b="1" dirty="0"/>
              <a:t>Use cases:</a:t>
            </a:r>
          </a:p>
          <a:p>
            <a:pPr marL="618051" lvl="1">
              <a:spcBef>
                <a:spcPts val="2400"/>
              </a:spcBef>
            </a:pPr>
            <a:r>
              <a:rPr lang="en-US" dirty="0"/>
              <a:t>A bank performs value at risk calculations every weekday afternoon.</a:t>
            </a:r>
          </a:p>
          <a:p>
            <a:pPr marL="618051" lvl="1">
              <a:spcBef>
                <a:spcPts val="2400"/>
              </a:spcBef>
            </a:pPr>
            <a:r>
              <a:rPr lang="en-US" dirty="0"/>
              <a:t>A phone company does a multi-day bill calculation run at the start of each month.</a:t>
            </a:r>
          </a:p>
          <a:p>
            <a:pPr marL="618051" lvl="1">
              <a:spcBef>
                <a:spcPts val="2400"/>
              </a:spcBef>
            </a:pPr>
            <a:r>
              <a:rPr lang="en-US" dirty="0"/>
              <a:t>A trucking company optimizes routes and shipments on Monday, Wednesday, and Friday mornings.</a:t>
            </a:r>
          </a:p>
          <a:p>
            <a:pPr marL="618051" lvl="1">
              <a:spcBef>
                <a:spcPts val="2400"/>
              </a:spcBef>
            </a:pPr>
            <a:r>
              <a:rPr lang="en-US" dirty="0"/>
              <a:t>An animation studio performs a detailed, compute-intensive 3D rendering every night.</a:t>
            </a:r>
          </a:p>
          <a:p>
            <a:pPr>
              <a:spcBef>
                <a:spcPts val="1600"/>
              </a:spcBef>
            </a:pPr>
            <a:endParaRPr lang="en-US" sz="2933" b="1" dirty="0"/>
          </a:p>
        </p:txBody>
      </p:sp>
    </p:spTree>
    <p:custDataLst>
      <p:tags r:id="rId1"/>
    </p:custDataLst>
    <p:extLst>
      <p:ext uri="{BB962C8B-B14F-4D97-AF65-F5344CB8AC3E}">
        <p14:creationId xmlns:p14="http://schemas.microsoft.com/office/powerpoint/2010/main" val="344874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Using EC2’s Different Pricing Models</a:t>
            </a:r>
          </a:p>
        </p:txBody>
      </p:sp>
      <p:graphicFrame>
        <p:nvGraphicFramePr>
          <p:cNvPr id="23" name="Chart 22"/>
          <p:cNvGraphicFramePr/>
          <p:nvPr>
            <p:extLst>
              <p:ext uri="{D42A27DB-BD31-4B8C-83A1-F6EECF244321}">
                <p14:modId xmlns:p14="http://schemas.microsoft.com/office/powerpoint/2010/main" val="3793415102"/>
              </p:ext>
            </p:extLst>
          </p:nvPr>
        </p:nvGraphicFramePr>
        <p:xfrm>
          <a:off x="2422643" y="1353312"/>
          <a:ext cx="7379725" cy="4982611"/>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8080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Using EC2’s Different Pricing Models</a:t>
            </a:r>
          </a:p>
        </p:txBody>
      </p:sp>
      <p:graphicFrame>
        <p:nvGraphicFramePr>
          <p:cNvPr id="6" name="Chart 5"/>
          <p:cNvGraphicFramePr/>
          <p:nvPr>
            <p:extLst>
              <p:ext uri="{D42A27DB-BD31-4B8C-83A1-F6EECF244321}">
                <p14:modId xmlns:p14="http://schemas.microsoft.com/office/powerpoint/2010/main" val="2992762327"/>
              </p:ext>
            </p:extLst>
          </p:nvPr>
        </p:nvGraphicFramePr>
        <p:xfrm>
          <a:off x="2422643" y="1244158"/>
          <a:ext cx="7347109" cy="5091765"/>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53942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Blended Approach</a:t>
            </a:r>
          </a:p>
        </p:txBody>
      </p:sp>
      <p:sp>
        <p:nvSpPr>
          <p:cNvPr id="3" name="Content Placeholder 2"/>
          <p:cNvSpPr>
            <a:spLocks noGrp="1"/>
          </p:cNvSpPr>
          <p:nvPr>
            <p:ph idx="1"/>
          </p:nvPr>
        </p:nvSpPr>
        <p:spPr/>
        <p:txBody>
          <a:bodyPr>
            <a:normAutofit/>
          </a:bodyPr>
          <a:lstStyle/>
          <a:p>
            <a:pPr marL="380990" lvl="1">
              <a:spcBef>
                <a:spcPts val="2400"/>
              </a:spcBef>
            </a:pPr>
            <a:r>
              <a:rPr lang="en-US" sz="2800" dirty="0"/>
              <a:t>Choose instance type that matches requirements.</a:t>
            </a:r>
          </a:p>
          <a:p>
            <a:pPr marL="914377" lvl="2">
              <a:spcBef>
                <a:spcPts val="1200"/>
              </a:spcBef>
            </a:pPr>
            <a:r>
              <a:rPr lang="en-US" sz="2200" dirty="0"/>
              <a:t>Start with memory requirements and architecture type (32-bit or 64-bit).</a:t>
            </a:r>
          </a:p>
          <a:p>
            <a:pPr marL="914377" lvl="2">
              <a:spcBef>
                <a:spcPts val="1200"/>
              </a:spcBef>
            </a:pPr>
            <a:r>
              <a:rPr lang="en-US" sz="2200" dirty="0"/>
              <a:t>Then, choose the closest number of virtual cores required.</a:t>
            </a:r>
          </a:p>
          <a:p>
            <a:pPr marL="380990" lvl="1">
              <a:spcBef>
                <a:spcPts val="2400"/>
              </a:spcBef>
            </a:pPr>
            <a:r>
              <a:rPr lang="en-US" sz="2800" dirty="0"/>
              <a:t>Scale across Availability Zones.</a:t>
            </a:r>
          </a:p>
          <a:p>
            <a:pPr marL="914377" lvl="2">
              <a:spcBef>
                <a:spcPts val="1200"/>
              </a:spcBef>
            </a:pPr>
            <a:r>
              <a:rPr lang="en-US" sz="2200" dirty="0"/>
              <a:t>Smaller increments give more granularity for deploying to multiple AZs.</a:t>
            </a:r>
          </a:p>
          <a:p>
            <a:pPr marL="380990" lvl="1">
              <a:spcBef>
                <a:spcPts val="2400"/>
              </a:spcBef>
            </a:pPr>
            <a:r>
              <a:rPr lang="en-US" sz="2800" dirty="0"/>
              <a:t>Start with On-demand instances and then assess usage for Reserved</a:t>
            </a:r>
            <a:br>
              <a:rPr lang="en-US" sz="2800" dirty="0"/>
            </a:br>
            <a:r>
              <a:rPr lang="en-US" sz="2800" dirty="0"/>
              <a:t> Instances.</a:t>
            </a:r>
          </a:p>
        </p:txBody>
      </p:sp>
    </p:spTree>
    <p:custDataLst>
      <p:tags r:id="rId1"/>
    </p:custDataLst>
    <p:extLst>
      <p:ext uri="{BB962C8B-B14F-4D97-AF65-F5344CB8AC3E}">
        <p14:creationId xmlns:p14="http://schemas.microsoft.com/office/powerpoint/2010/main" val="2266836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319596"/>
            <a:ext cx="11095836" cy="1661393"/>
          </a:xfrm>
        </p:spPr>
        <p:txBody>
          <a:bodyPr>
            <a:noAutofit/>
          </a:bodyPr>
          <a:lstStyle/>
          <a:p>
            <a:r>
              <a:rPr lang="en-US" sz="4800" dirty="0"/>
              <a:t>Part 3: Dedicated Instances and Dedicated Hosts</a:t>
            </a:r>
          </a:p>
        </p:txBody>
      </p:sp>
    </p:spTree>
    <p:custDataLst>
      <p:tags r:id="rId1"/>
    </p:custDataLst>
    <p:extLst>
      <p:ext uri="{BB962C8B-B14F-4D97-AF65-F5344CB8AC3E}">
        <p14:creationId xmlns:p14="http://schemas.microsoft.com/office/powerpoint/2010/main" val="10642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9661"/>
            <a:ext cx="11115261" cy="779463"/>
          </a:xfrm>
        </p:spPr>
        <p:txBody>
          <a:bodyPr>
            <a:normAutofit/>
          </a:bodyPr>
          <a:lstStyle/>
          <a:p>
            <a:r>
              <a:rPr lang="en-US" sz="3800" dirty="0"/>
              <a:t>Dedicated Instances and Dedicated Hosts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8346779"/>
              </p:ext>
            </p:extLst>
          </p:nvPr>
        </p:nvGraphicFramePr>
        <p:xfrm>
          <a:off x="356997" y="1439863"/>
          <a:ext cx="11353310" cy="4687144"/>
        </p:xfrm>
        <a:graphic>
          <a:graphicData uri="http://schemas.openxmlformats.org/drawingml/2006/table">
            <a:tbl>
              <a:tblPr firstRow="1" bandRow="1">
                <a:tableStyleId>{B301B821-A1FF-4177-AEE7-76D212191A09}</a:tableStyleId>
              </a:tblPr>
              <a:tblGrid>
                <a:gridCol w="7680929">
                  <a:extLst>
                    <a:ext uri="{9D8B030D-6E8A-4147-A177-3AD203B41FA5}">
                      <a16:colId xmlns:a16="http://schemas.microsoft.com/office/drawing/2014/main" val="20000"/>
                    </a:ext>
                  </a:extLst>
                </a:gridCol>
                <a:gridCol w="1865463">
                  <a:extLst>
                    <a:ext uri="{9D8B030D-6E8A-4147-A177-3AD203B41FA5}">
                      <a16:colId xmlns:a16="http://schemas.microsoft.com/office/drawing/2014/main" val="20001"/>
                    </a:ext>
                  </a:extLst>
                </a:gridCol>
                <a:gridCol w="1806918">
                  <a:extLst>
                    <a:ext uri="{9D8B030D-6E8A-4147-A177-3AD203B41FA5}">
                      <a16:colId xmlns:a16="http://schemas.microsoft.com/office/drawing/2014/main" val="20002"/>
                    </a:ext>
                  </a:extLst>
                </a:gridCol>
              </a:tblGrid>
              <a:tr h="690880">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Characteristic</a:t>
                      </a:r>
                    </a:p>
                  </a:txBody>
                  <a:tcPr marL="126538" marR="126538" marT="60960" marB="60960"/>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Dedicated</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Instances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marL="126538" marR="126538" marT="60960" marB="60960"/>
                </a:tc>
                <a:extLst>
                  <a:ext uri="{0D108BD9-81ED-4DB2-BD59-A6C34878D82A}">
                    <a16:rowId xmlns:a16="http://schemas.microsoft.com/office/drawing/2014/main" val="10000"/>
                  </a:ext>
                </a:extLst>
              </a:tr>
              <a:tr h="494453">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Dedicated physical servers</a:t>
                      </a:r>
                    </a:p>
                  </a:txBody>
                  <a:tcPr marL="126538" marR="126538" marT="60960" marB="60960"/>
                </a:tc>
                <a:tc>
                  <a:txBody>
                    <a:bodyPr/>
                    <a:lstStyle/>
                    <a:p>
                      <a:pPr algn="ct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extLst>
                  <a:ext uri="{0D108BD9-81ED-4DB2-BD59-A6C34878D82A}">
                    <a16:rowId xmlns:a16="http://schemas.microsoft.com/office/drawing/2014/main" val="10001"/>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Per-instance billing (subject to a $2 per Region fee)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tc>
                  <a:txBody>
                    <a:bodyPr/>
                    <a:lstStyle/>
                    <a:p>
                      <a:pPr algn="ct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extLst>
                  <a:ext uri="{0D108BD9-81ED-4DB2-BD59-A6C34878D82A}">
                    <a16:rowId xmlns:a16="http://schemas.microsoft.com/office/drawing/2014/main" val="10002"/>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Per-host billing</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3"/>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Visibility of sockets, cores, host ID</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algn="ct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4"/>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Affinity between a host and instance</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algn="ct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5"/>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Targeted instance placement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algn="ct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6"/>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Automatic instance placement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7"/>
                  </a:ext>
                </a:extLst>
              </a:tr>
              <a:tr h="494453">
                <a:tc>
                  <a:txBody>
                    <a:bodyPr/>
                    <a:lstStyle/>
                    <a:p>
                      <a:r>
                        <a:rPr lang="en-US" sz="2000" kern="1200" dirty="0">
                          <a:effectLst/>
                          <a:latin typeface="Amazon Ember" panose="020B0603020204020204" pitchFamily="34" charset="0"/>
                          <a:ea typeface="Amazon Ember" panose="020B0603020204020204" pitchFamily="34" charset="0"/>
                          <a:cs typeface="Amazon Ember" panose="020B0603020204020204" pitchFamily="34" charset="0"/>
                        </a:rPr>
                        <a:t>Add capacity using an allocation request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algn="ctr"/>
                      <a:r>
                        <a:rPr lang="en-US" sz="2000" b="1" i="0" kern="1200" dirty="0">
                          <a:solidFill>
                            <a:srgbClr val="FF0000"/>
                          </a:solidFill>
                          <a:effectLst/>
                          <a:latin typeface="Amazon Ember" panose="020B0603020204020204" pitchFamily="34" charset="0"/>
                          <a:ea typeface="Amazon Ember" panose="020B0603020204020204" pitchFamily="34" charset="0"/>
                          <a:cs typeface="Amazon Ember" panose="020B0603020204020204" pitchFamily="34" charset="0"/>
                        </a:rPr>
                        <a:t>✗</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6538" marR="126538" marT="60960" marB="6096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b="1" i="0" kern="1200" dirty="0">
                          <a:solidFill>
                            <a:srgbClr val="00B050"/>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126538" marR="126538" marT="60960" marB="60960"/>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1620998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Dedicated Instances</a:t>
            </a:r>
          </a:p>
        </p:txBody>
      </p:sp>
      <p:sp>
        <p:nvSpPr>
          <p:cNvPr id="3" name="Content Placeholder 2"/>
          <p:cNvSpPr>
            <a:spLocks noGrp="1"/>
          </p:cNvSpPr>
          <p:nvPr>
            <p:ph idx="1"/>
          </p:nvPr>
        </p:nvSpPr>
        <p:spPr/>
        <p:txBody>
          <a:bodyPr>
            <a:normAutofit/>
          </a:bodyPr>
          <a:lstStyle/>
          <a:p>
            <a:pPr marL="380990" lvl="1">
              <a:spcBef>
                <a:spcPts val="2400"/>
              </a:spcBef>
            </a:pPr>
            <a:r>
              <a:rPr lang="en-US" sz="2800" dirty="0"/>
              <a:t>Single customer tenancy on compute hardware.</a:t>
            </a:r>
          </a:p>
          <a:p>
            <a:pPr marL="380990" lvl="1">
              <a:spcBef>
                <a:spcPts val="2400"/>
              </a:spcBef>
            </a:pPr>
            <a:r>
              <a:rPr lang="en-US" sz="2800" dirty="0"/>
              <a:t>Physically isolated at the host hardware level:</a:t>
            </a:r>
          </a:p>
          <a:p>
            <a:pPr marL="1143000" lvl="2" indent="-349250">
              <a:spcBef>
                <a:spcPts val="1200"/>
              </a:spcBef>
            </a:pPr>
            <a:r>
              <a:rPr lang="en-US" sz="2200" dirty="0"/>
              <a:t>From other instances that are not dedicated instances.</a:t>
            </a:r>
          </a:p>
          <a:p>
            <a:pPr marL="1143000" lvl="2" indent="-349250">
              <a:spcBef>
                <a:spcPts val="1200"/>
              </a:spcBef>
            </a:pPr>
            <a:r>
              <a:rPr lang="en-US" sz="2200" dirty="0"/>
              <a:t>From instances that belong to other AWS accounts</a:t>
            </a:r>
            <a:r>
              <a:rPr lang="en-US" sz="2800" dirty="0"/>
              <a:t>.</a:t>
            </a:r>
          </a:p>
          <a:p>
            <a:pPr marL="380990" lvl="1">
              <a:spcBef>
                <a:spcPts val="2400"/>
              </a:spcBef>
            </a:pPr>
            <a:r>
              <a:rPr lang="en-US" sz="2800" dirty="0"/>
              <a:t>Useful for workloads with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unique</a:t>
            </a:r>
            <a:r>
              <a:rPr lang="en-US" sz="2800" dirty="0"/>
              <a:t> compliance requirements.</a:t>
            </a:r>
          </a:p>
          <a:p>
            <a:pPr marL="380990" lvl="1">
              <a:spcBef>
                <a:spcPts val="2400"/>
              </a:spcBef>
            </a:pPr>
            <a:r>
              <a:rPr lang="en-US" sz="2800" dirty="0"/>
              <a:t>May not be needed unless physical isolation is required.</a:t>
            </a:r>
          </a:p>
        </p:txBody>
      </p:sp>
    </p:spTree>
    <p:custDataLst>
      <p:tags r:id="rId1"/>
    </p:custDataLst>
    <p:extLst>
      <p:ext uri="{BB962C8B-B14F-4D97-AF65-F5344CB8AC3E}">
        <p14:creationId xmlns:p14="http://schemas.microsoft.com/office/powerpoint/2010/main" val="708868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Dedicated Hosts</a:t>
            </a:r>
          </a:p>
        </p:txBody>
      </p:sp>
      <p:sp>
        <p:nvSpPr>
          <p:cNvPr id="3" name="Content Placeholder 2"/>
          <p:cNvSpPr>
            <a:spLocks noGrp="1"/>
          </p:cNvSpPr>
          <p:nvPr>
            <p:ph idx="1"/>
          </p:nvPr>
        </p:nvSpPr>
        <p:spPr/>
        <p:txBody>
          <a:bodyPr/>
          <a:lstStyle/>
          <a:p>
            <a:pPr marL="457200" lvl="1">
              <a:spcBef>
                <a:spcPts val="2400"/>
              </a:spcBef>
            </a:pPr>
            <a:r>
              <a:rPr lang="en-US" sz="2800" dirty="0"/>
              <a:t>A dedicated host is a physical EC2 server with instance capacity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fully dedicated</a:t>
            </a:r>
            <a:r>
              <a:rPr lang="en-US" sz="2800" b="1" dirty="0"/>
              <a:t> </a:t>
            </a:r>
            <a:r>
              <a:rPr lang="en-US" sz="2800" dirty="0"/>
              <a:t>for your use. </a:t>
            </a:r>
          </a:p>
          <a:p>
            <a:pPr marL="380990" lvl="1">
              <a:spcBef>
                <a:spcPts val="2400"/>
              </a:spcBef>
            </a:pPr>
            <a:r>
              <a:rPr lang="en-US" sz="2800" dirty="0"/>
              <a:t>Dedicated Hosts can help you:</a:t>
            </a:r>
          </a:p>
          <a:p>
            <a:pPr marL="914377" lvl="2">
              <a:spcBef>
                <a:spcPts val="1600"/>
              </a:spcBef>
            </a:pPr>
            <a:r>
              <a:rPr lang="en-US" sz="2200" dirty="0"/>
              <a:t>Use your existing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server-bound licenses</a:t>
            </a:r>
          </a:p>
          <a:p>
            <a:pPr marL="914377" lvl="2">
              <a:spcBef>
                <a:spcPts val="1600"/>
              </a:spcBef>
            </a:pPr>
            <a:r>
              <a:rPr lang="en-US" sz="2200" dirty="0"/>
              <a:t>Meet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compliance</a:t>
            </a:r>
            <a:r>
              <a:rPr lang="en-US" sz="2200" b="1" dirty="0"/>
              <a:t> </a:t>
            </a:r>
            <a:r>
              <a:rPr lang="en-US" sz="2200" dirty="0"/>
              <a:t>and regulatory requirements</a:t>
            </a:r>
          </a:p>
          <a:p>
            <a:pPr lvl="2">
              <a:spcBef>
                <a:spcPts val="1600"/>
              </a:spcBef>
            </a:pPr>
            <a:endParaRPr lang="en-US" sz="2667" dirty="0"/>
          </a:p>
          <a:p>
            <a:pPr lvl="1">
              <a:spcBef>
                <a:spcPts val="1600"/>
              </a:spcBef>
            </a:pP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72" y="2338695"/>
            <a:ext cx="2944708" cy="2959432"/>
          </a:xfrm>
          <a:prstGeom prst="rect">
            <a:avLst/>
          </a:prstGeom>
        </p:spPr>
      </p:pic>
      <p:pic>
        <p:nvPicPr>
          <p:cNvPr id="5" name="Picture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97157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357057" y="1399113"/>
            <a:ext cx="10115062" cy="5651205"/>
          </a:xfrm>
        </p:spPr>
        <p:txBody>
          <a:bodyPr anchor="t">
            <a:noAutofit/>
          </a:bodyPr>
          <a:lstStyle/>
          <a:p>
            <a:pPr marL="0" lvl="1" indent="0" defTabSz="342900">
              <a:lnSpc>
                <a:spcPct val="100000"/>
              </a:lnSpc>
              <a:spcBef>
                <a:spcPts val="0"/>
              </a:spcBef>
              <a:buClr>
                <a:schemeClr val="accent1"/>
              </a:buClr>
              <a:buNone/>
              <a:tabLst>
                <a:tab pos="8461375" algn="r"/>
              </a:tabLst>
            </a:pPr>
            <a:r>
              <a:rPr lang="en-US" sz="2800" dirty="0"/>
              <a:t>Upon completion of this module, you will be able to: </a:t>
            </a:r>
          </a:p>
          <a:p>
            <a:pPr marL="682625" lvl="1" indent="-463550" defTabSz="342900">
              <a:lnSpc>
                <a:spcPct val="150000"/>
              </a:lnSpc>
              <a:spcBef>
                <a:spcPts val="0"/>
              </a:spcBef>
              <a:spcAft>
                <a:spcPts val="600"/>
              </a:spcAft>
              <a:buClr>
                <a:schemeClr val="accent1"/>
              </a:buClr>
              <a:tabLst>
                <a:tab pos="8461375" algn="r"/>
              </a:tabLst>
            </a:pPr>
            <a:r>
              <a:rPr lang="en-US" sz="2800" dirty="0"/>
              <a:t>Understand the principles of the cost optimization pillar.</a:t>
            </a:r>
          </a:p>
          <a:p>
            <a:pPr marL="682625" lvl="1" indent="-463550" defTabSz="342900">
              <a:lnSpc>
                <a:spcPct val="150000"/>
              </a:lnSpc>
              <a:spcBef>
                <a:spcPts val="0"/>
              </a:spcBef>
              <a:spcAft>
                <a:spcPts val="600"/>
              </a:spcAft>
              <a:buClr>
                <a:schemeClr val="accent1"/>
              </a:buClr>
              <a:tabLst>
                <a:tab pos="8461375" algn="r"/>
              </a:tabLst>
            </a:pPr>
            <a:r>
              <a:rPr lang="en-US" sz="2800" dirty="0"/>
              <a:t>Discover how to optimize the costs of your infrastructure.</a:t>
            </a:r>
          </a:p>
          <a:p>
            <a:pPr marL="682625" lvl="1" indent="-463550" defTabSz="342900">
              <a:lnSpc>
                <a:spcPct val="150000"/>
              </a:lnSpc>
              <a:spcBef>
                <a:spcPts val="0"/>
              </a:spcBef>
              <a:spcAft>
                <a:spcPts val="600"/>
              </a:spcAft>
              <a:buClr>
                <a:schemeClr val="accent1"/>
              </a:buClr>
              <a:tabLst>
                <a:tab pos="8461375" algn="r"/>
              </a:tabLst>
            </a:pPr>
            <a:r>
              <a:rPr lang="en-US" sz="2800" dirty="0"/>
              <a:t>Follow best practices to eliminate unneeded costs or suboptimal resources. </a:t>
            </a:r>
          </a:p>
        </p:txBody>
      </p:sp>
    </p:spTree>
    <p:extLst>
      <p:ext uri="{BB962C8B-B14F-4D97-AF65-F5344CB8AC3E}">
        <p14:creationId xmlns:p14="http://schemas.microsoft.com/office/powerpoint/2010/main" val="81547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843701"/>
            <a:ext cx="11095836" cy="779463"/>
          </a:xfrm>
        </p:spPr>
        <p:txBody>
          <a:bodyPr>
            <a:noAutofit/>
          </a:bodyPr>
          <a:lstStyle/>
          <a:p>
            <a:r>
              <a:rPr lang="en-US" sz="4800" dirty="0"/>
              <a:t>Part 4: AWS Trusted Advisor</a:t>
            </a:r>
          </a:p>
        </p:txBody>
      </p:sp>
    </p:spTree>
    <p:custDataLst>
      <p:tags r:id="rId1"/>
    </p:custDataLst>
    <p:extLst>
      <p:ext uri="{BB962C8B-B14F-4D97-AF65-F5344CB8AC3E}">
        <p14:creationId xmlns:p14="http://schemas.microsoft.com/office/powerpoint/2010/main" val="3330461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Trusted Advisor</a:t>
            </a:r>
          </a:p>
        </p:txBody>
      </p:sp>
      <p:sp>
        <p:nvSpPr>
          <p:cNvPr id="3" name="Content Placeholder 2"/>
          <p:cNvSpPr>
            <a:spLocks noGrp="1"/>
          </p:cNvSpPr>
          <p:nvPr>
            <p:ph idx="1"/>
          </p:nvPr>
        </p:nvSpPr>
        <p:spPr/>
        <p:txBody>
          <a:bodyPr>
            <a:normAutofit/>
          </a:bodyPr>
          <a:lstStyle/>
          <a:p>
            <a:pPr marL="0" lvl="1" indent="0">
              <a:spcBef>
                <a:spcPts val="1200"/>
              </a:spcBef>
              <a:buNone/>
            </a:pPr>
            <a:r>
              <a:rPr lang="en-US" sz="2800" dirty="0"/>
              <a:t>AWS Trusted Advisor provides best practices (checks) in:</a:t>
            </a:r>
          </a:p>
          <a:p>
            <a:pPr marL="380990" lvl="1">
              <a:spcBef>
                <a:spcPts val="1200"/>
              </a:spcBef>
            </a:pPr>
            <a:r>
              <a:rPr lang="en-US" sz="2800" dirty="0"/>
              <a:t>Cost optimization</a:t>
            </a:r>
          </a:p>
          <a:p>
            <a:pPr marL="380990" lvl="1">
              <a:spcBef>
                <a:spcPts val="1200"/>
              </a:spcBef>
            </a:pPr>
            <a:r>
              <a:rPr lang="en-US" sz="2800" dirty="0"/>
              <a:t>Security</a:t>
            </a:r>
          </a:p>
          <a:p>
            <a:pPr marL="380990" lvl="1">
              <a:spcBef>
                <a:spcPts val="1200"/>
              </a:spcBef>
            </a:pPr>
            <a:r>
              <a:rPr lang="en-US" sz="2800" dirty="0"/>
              <a:t>Fault tolerance</a:t>
            </a:r>
          </a:p>
          <a:p>
            <a:pPr marL="380990" lvl="1">
              <a:spcBef>
                <a:spcPts val="1200"/>
              </a:spcBef>
            </a:pPr>
            <a:r>
              <a:rPr lang="en-US" sz="2800" dirty="0"/>
              <a:t>Performance improvement</a:t>
            </a:r>
          </a:p>
          <a:p>
            <a:pPr marL="380990" lvl="1">
              <a:spcBef>
                <a:spcPts val="1200"/>
              </a:spcBef>
            </a:pPr>
            <a:r>
              <a:rPr lang="en-US" sz="2800" dirty="0"/>
              <a:t>Service checks</a:t>
            </a:r>
          </a:p>
        </p:txBody>
      </p:sp>
      <p:sp>
        <p:nvSpPr>
          <p:cNvPr id="7" name="Content Placeholder 2"/>
          <p:cNvSpPr txBox="1">
            <a:spLocks/>
          </p:cNvSpPr>
          <p:nvPr/>
        </p:nvSpPr>
        <p:spPr>
          <a:xfrm>
            <a:off x="7666834" y="2404091"/>
            <a:ext cx="4055798" cy="1970878"/>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lvl="0" algn="ctr">
              <a:spcAft>
                <a:spcPts val="600"/>
              </a:spcAft>
              <a:defRPr/>
            </a:pPr>
            <a:r>
              <a:rPr lang="en-US" b="1" i="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AWS Trusted Advisor checks are available </a:t>
            </a:r>
            <a:r>
              <a:rPr kumimoji="0" lang="en-US" b="1" i="1"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with Business and Enterprise Support plans</a:t>
            </a:r>
            <a:endParaRPr kumimoji="0" lang="en-US" sz="3200" b="1" i="1"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657252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Trusted Advisor</a:t>
            </a:r>
          </a:p>
        </p:txBody>
      </p:sp>
      <p:sp>
        <p:nvSpPr>
          <p:cNvPr id="3" name="Content Placeholder 2"/>
          <p:cNvSpPr>
            <a:spLocks noGrp="1"/>
          </p:cNvSpPr>
          <p:nvPr>
            <p:ph idx="1"/>
          </p:nvPr>
        </p:nvSpPr>
        <p:spPr/>
        <p:txBody>
          <a:bodyPr>
            <a:normAutofit/>
          </a:bodyPr>
          <a:lstStyle/>
          <a:p>
            <a:pPr marL="0" lvl="1" indent="0">
              <a:spcBef>
                <a:spcPts val="1200"/>
              </a:spcBef>
              <a:buNone/>
            </a:pPr>
            <a:r>
              <a:rPr lang="en-US" sz="2800" dirty="0"/>
              <a:t>Best practices available to all customers:</a:t>
            </a:r>
          </a:p>
          <a:p>
            <a:pPr marL="380990" lvl="1">
              <a:spcBef>
                <a:spcPts val="1200"/>
              </a:spcBef>
            </a:pPr>
            <a:r>
              <a:rPr lang="en-US" dirty="0"/>
              <a:t>Service Limits</a:t>
            </a:r>
          </a:p>
          <a:p>
            <a:pPr marL="380990" lvl="1">
              <a:spcBef>
                <a:spcPts val="1200"/>
              </a:spcBef>
            </a:pPr>
            <a:r>
              <a:rPr lang="en-US" dirty="0"/>
              <a:t>Security Groups – Specific Ports Unrestricted</a:t>
            </a:r>
          </a:p>
          <a:p>
            <a:pPr marL="380990" lvl="1">
              <a:spcBef>
                <a:spcPts val="1200"/>
              </a:spcBef>
            </a:pPr>
            <a:r>
              <a:rPr lang="en-US" dirty="0"/>
              <a:t>IAM Use</a:t>
            </a:r>
          </a:p>
          <a:p>
            <a:pPr marL="380990" lvl="1">
              <a:spcBef>
                <a:spcPts val="1200"/>
              </a:spcBef>
            </a:pPr>
            <a:r>
              <a:rPr lang="en-US" dirty="0"/>
              <a:t>MFA on Root Account</a:t>
            </a:r>
          </a:p>
          <a:p>
            <a:pPr marL="380990" lvl="1">
              <a:spcBef>
                <a:spcPts val="1200"/>
              </a:spcBef>
            </a:pPr>
            <a:r>
              <a:rPr lang="en-US" dirty="0"/>
              <a:t>Amazon S3 Bucket Permissions</a:t>
            </a:r>
          </a:p>
          <a:p>
            <a:pPr marL="380990" lvl="1">
              <a:spcBef>
                <a:spcPts val="1200"/>
              </a:spcBef>
            </a:pPr>
            <a:r>
              <a:rPr lang="en-US" dirty="0"/>
              <a:t>Amazon EBS Public Snapshots</a:t>
            </a:r>
          </a:p>
          <a:p>
            <a:pPr marL="380990" lvl="1">
              <a:spcBef>
                <a:spcPts val="1200"/>
              </a:spcBef>
            </a:pPr>
            <a:r>
              <a:rPr lang="en-US" dirty="0"/>
              <a:t>Amazon RDS Public Snapshots</a:t>
            </a:r>
          </a:p>
        </p:txBody>
      </p:sp>
      <p:pic>
        <p:nvPicPr>
          <p:cNvPr id="6" name="Picture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664351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AWS Trusted Advisor Features</a:t>
            </a:r>
          </a:p>
        </p:txBody>
      </p:sp>
      <p:sp>
        <p:nvSpPr>
          <p:cNvPr id="3" name="Content Placeholder 2"/>
          <p:cNvSpPr>
            <a:spLocks noGrp="1"/>
          </p:cNvSpPr>
          <p:nvPr>
            <p:ph idx="1"/>
          </p:nvPr>
        </p:nvSpPr>
        <p:spPr>
          <a:xfrm>
            <a:off x="238539" y="1386518"/>
            <a:ext cx="11352570" cy="4913308"/>
          </a:xfrm>
        </p:spPr>
        <p:txBody>
          <a:bodyPr/>
          <a:lstStyle/>
          <a:p>
            <a:pPr marL="0" indent="0" algn="ctr">
              <a:buNone/>
            </a:pPr>
            <a:r>
              <a:rPr lang="en-US" dirty="0"/>
              <a:t>AWS Trusted Advisor provides a suite of features for you to customize recommendations and to proactively monitor your AWS resources.</a:t>
            </a:r>
          </a:p>
          <a:p>
            <a:endParaRPr lang="en-US" dirty="0"/>
          </a:p>
        </p:txBody>
      </p:sp>
      <p:pic>
        <p:nvPicPr>
          <p:cNvPr id="2058" name="Picture 10" descr="201446_thumb_TA_Graphics_Notif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33" y="2843439"/>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201439_thumb_TA_Graphics_I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255" y="2843439"/>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2" name="Picture 14" descr="201443_thumb_TA_Graphics_AP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076" y="2843439"/>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4" name="Picture 16" descr="201442_thumb_TA_Graphics_ActionLi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52" y="4758064"/>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6" name="Picture 18" descr="201437_thumb_TA_Graphics_RecentChang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337" y="4758064"/>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8" name="Picture 20" descr="201438_thumb_TA_Graphics_ExcludeInclu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9623" y="4758064"/>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70" name="Picture 22" descr="201440_thumb_TA_Graphics_Refres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4909" y="4758064"/>
            <a:ext cx="2540000" cy="12446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3359" y="2392033"/>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20" name="TextBox 19"/>
          <p:cNvSpPr txBox="1"/>
          <p:nvPr/>
        </p:nvSpPr>
        <p:spPr>
          <a:xfrm>
            <a:off x="3883181" y="2392033"/>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Access Management</a:t>
            </a:r>
          </a:p>
        </p:txBody>
      </p:sp>
      <p:sp>
        <p:nvSpPr>
          <p:cNvPr id="21" name="TextBox 20"/>
          <p:cNvSpPr txBox="1"/>
          <p:nvPr/>
        </p:nvSpPr>
        <p:spPr>
          <a:xfrm>
            <a:off x="7638855" y="2392033"/>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AWS Support API</a:t>
            </a:r>
          </a:p>
        </p:txBody>
      </p:sp>
      <p:sp>
        <p:nvSpPr>
          <p:cNvPr id="22" name="TextBox 21"/>
          <p:cNvSpPr txBox="1"/>
          <p:nvPr/>
        </p:nvSpPr>
        <p:spPr>
          <a:xfrm>
            <a:off x="-66259" y="4306659"/>
            <a:ext cx="3821384"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Action Links</a:t>
            </a:r>
            <a:endParaRPr lang="en-US" sz="2133" b="1" baseline="30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2658263" y="4306659"/>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Recent Changes</a:t>
            </a:r>
          </a:p>
        </p:txBody>
      </p:sp>
      <p:sp>
        <p:nvSpPr>
          <p:cNvPr id="24" name="TextBox 23"/>
          <p:cNvSpPr txBox="1"/>
          <p:nvPr/>
        </p:nvSpPr>
        <p:spPr>
          <a:xfrm>
            <a:off x="5633549" y="4306659"/>
            <a:ext cx="4072148" cy="420564"/>
          </a:xfrm>
          <a:prstGeom prst="rect">
            <a:avLst/>
          </a:prstGeom>
          <a:noFill/>
        </p:spPr>
        <p:txBody>
          <a:bodyPr wrap="square" rtlCol="0">
            <a:spAutoFit/>
          </a:bodyPr>
          <a:lstStyle/>
          <a:p>
            <a:pPr algn="ctr"/>
            <a:r>
              <a:rPr lang="en-US" sz="21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Exclude Items</a:t>
            </a:r>
          </a:p>
        </p:txBody>
      </p:sp>
      <p:sp>
        <p:nvSpPr>
          <p:cNvPr id="25" name="TextBox 24"/>
          <p:cNvSpPr txBox="1"/>
          <p:nvPr/>
        </p:nvSpPr>
        <p:spPr>
          <a:xfrm>
            <a:off x="8608835" y="4306659"/>
            <a:ext cx="4072148" cy="420564"/>
          </a:xfrm>
          <a:prstGeom prst="rect">
            <a:avLst/>
          </a:prstGeom>
          <a:noFill/>
        </p:spPr>
        <p:txBody>
          <a:bodyPr wrap="square" rtlCol="0">
            <a:spAutoFit/>
          </a:bodyPr>
          <a:lstStyle>
            <a:defPPr>
              <a:defRPr lang="en-US"/>
            </a:defPPr>
            <a:lvl1pPr algn="ctr">
              <a:defRPr sz="1600" b="1">
                <a:solidFill>
                  <a:srgbClr val="0070C0"/>
                </a:solidFill>
              </a:defRPr>
            </a:lvl1p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5-Min Refresh</a:t>
            </a:r>
          </a:p>
        </p:txBody>
      </p:sp>
      <p:pic>
        <p:nvPicPr>
          <p:cNvPr id="18" name="Picture 17">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53825" y="6250304"/>
            <a:ext cx="1620111" cy="630043"/>
          </a:xfrm>
          <a:prstGeom prst="rect">
            <a:avLst/>
          </a:prstGeom>
        </p:spPr>
      </p:pic>
    </p:spTree>
    <p:custDataLst>
      <p:tags r:id="rId1"/>
    </p:custDataLst>
    <p:extLst>
      <p:ext uri="{BB962C8B-B14F-4D97-AF65-F5344CB8AC3E}">
        <p14:creationId xmlns:p14="http://schemas.microsoft.com/office/powerpoint/2010/main" val="150778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Trusted Advisor Dashboard</a:t>
            </a:r>
          </a:p>
        </p:txBody>
      </p:sp>
      <p:pic>
        <p:nvPicPr>
          <p:cNvPr id="14" name="Picture 13"/>
          <p:cNvPicPr>
            <a:picLocks noChangeAspect="1"/>
          </p:cNvPicPr>
          <p:nvPr/>
        </p:nvPicPr>
        <p:blipFill>
          <a:blip r:embed="rId4"/>
          <a:stretch>
            <a:fillRect/>
          </a:stretch>
        </p:blipFill>
        <p:spPr>
          <a:xfrm flipV="1">
            <a:off x="8810938" y="1596482"/>
            <a:ext cx="874344" cy="192040"/>
          </a:xfrm>
          <a:prstGeom prst="rect">
            <a:avLst/>
          </a:prstGeom>
        </p:spPr>
      </p:pic>
      <p:pic>
        <p:nvPicPr>
          <p:cNvPr id="7" name="Picture 6">
            <a:extLst>
              <a:ext uri="{FF2B5EF4-FFF2-40B4-BE49-F238E27FC236}">
                <a16:creationId xmlns:a16="http://schemas.microsoft.com/office/drawing/2014/main" id="{7687530F-54AE-2C42-BB13-AF3499227E29}"/>
              </a:ext>
            </a:extLst>
          </p:cNvPr>
          <p:cNvPicPr>
            <a:picLocks noChangeAspect="1"/>
          </p:cNvPicPr>
          <p:nvPr/>
        </p:nvPicPr>
        <p:blipFill>
          <a:blip r:embed="rId5"/>
          <a:stretch>
            <a:fillRect/>
          </a:stretch>
        </p:blipFill>
        <p:spPr>
          <a:xfrm>
            <a:off x="1724727" y="1525152"/>
            <a:ext cx="8706900" cy="4810334"/>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089951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12728"/>
            <a:ext cx="11115261" cy="779463"/>
          </a:xfrm>
        </p:spPr>
        <p:txBody>
          <a:bodyPr>
            <a:noAutofit/>
          </a:bodyPr>
          <a:lstStyle/>
          <a:p>
            <a:r>
              <a:rPr lang="en-US" dirty="0"/>
              <a:t>Case Study: </a:t>
            </a:r>
            <a:r>
              <a:rPr lang="en-US" dirty="0" err="1"/>
              <a:t>Hungama</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p:cNvSpPr/>
          <p:nvPr/>
        </p:nvSpPr>
        <p:spPr>
          <a:xfrm>
            <a:off x="410281" y="5675786"/>
            <a:ext cx="3872379"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Hungama is a leading aggregator, developer, publisher and distributor of Bollywood and South-Asian entertainment content.</a:t>
            </a:r>
          </a:p>
        </p:txBody>
      </p:sp>
      <p:sp>
        <p:nvSpPr>
          <p:cNvPr id="10" name="TextBox 9"/>
          <p:cNvSpPr txBox="1"/>
          <p:nvPr/>
        </p:nvSpPr>
        <p:spPr>
          <a:xfrm>
            <a:off x="607638" y="1799064"/>
            <a:ext cx="3654985" cy="2652649"/>
          </a:xfrm>
          <a:prstGeom prst="rect">
            <a:avLst/>
          </a:prstGeom>
          <a:noFill/>
        </p:spPr>
        <p:txBody>
          <a:bodyPr wrap="square" rtlCol="0">
            <a:spAutoFit/>
          </a:bodyPr>
          <a:lstStyle/>
          <a:p>
            <a:pPr algn="ctr">
              <a:lnSpc>
                <a:spcPct val="130000"/>
              </a:lnSpc>
            </a:pPr>
            <a:r>
              <a:rPr lang="en-US" sz="2133" i="1" dirty="0">
                <a:latin typeface="Amazon Ember Light" panose="020B0403020204020204" pitchFamily="34" charset="0"/>
                <a:ea typeface="Amazon Ember Light" panose="020B0403020204020204" pitchFamily="34" charset="0"/>
                <a:cs typeface="Amazon Ember Light" panose="020B0403020204020204" pitchFamily="34" charset="0"/>
              </a:rPr>
              <a:t>Using AWS Trusted Advisor helped us save 33% on our monthly bill, and we'll continue to use it to optimize our infrastructure and costs on AWS.</a:t>
            </a:r>
            <a:endParaRPr lang="en-US" sz="2133" i="1"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88240" y="1645252"/>
            <a:ext cx="389378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1115794" y="4349431"/>
            <a:ext cx="2638671"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Amit Vora</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 Hungama Digital Media</a:t>
            </a:r>
          </a:p>
        </p:txBody>
      </p:sp>
      <p:grpSp>
        <p:nvGrpSpPr>
          <p:cNvPr id="17" name="Group 16"/>
          <p:cNvGrpSpPr/>
          <p:nvPr/>
        </p:nvGrpSpPr>
        <p:grpSpPr>
          <a:xfrm>
            <a:off x="3893713" y="5214429"/>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322536" y="1452480"/>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6" name="Content Placeholder 2"/>
          <p:cNvSpPr txBox="1">
            <a:spLocks/>
          </p:cNvSpPr>
          <p:nvPr/>
        </p:nvSpPr>
        <p:spPr>
          <a:xfrm>
            <a:off x="4680499" y="1752477"/>
            <a:ext cx="7096974" cy="37430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000" dirty="0">
                <a:latin typeface="Amazon Ember Light" charset="0"/>
                <a:ea typeface="Amazon Ember Light" charset="0"/>
                <a:cs typeface="Amazon Ember Light" charset="0"/>
              </a:rPr>
              <a:t>Hungama has used AWS for server and storage management since 2008.</a:t>
            </a:r>
          </a:p>
          <a:p>
            <a:pPr marL="457200" lvl="1" indent="-457200" defTabSz="914400">
              <a:lnSpc>
                <a:spcPct val="90000"/>
              </a:lnSpc>
              <a:spcBef>
                <a:spcPts val="2400"/>
              </a:spcBef>
              <a:buClr>
                <a:schemeClr val="bg2">
                  <a:lumMod val="10000"/>
                </a:schemeClr>
              </a:buClr>
              <a:buBlip>
                <a:blip r:embed="rId5"/>
              </a:buBlip>
            </a:pPr>
            <a:r>
              <a:rPr lang="en-US" sz="2000" dirty="0">
                <a:latin typeface="Amazon Ember Light" charset="0"/>
                <a:ea typeface="Amazon Ember Light" charset="0"/>
                <a:cs typeface="Amazon Ember Light" charset="0"/>
              </a:rPr>
              <a:t>They deliver content to consumers in 47 countries across mobile, Internet, and Internet protocol television (IPTV) services.</a:t>
            </a:r>
          </a:p>
          <a:p>
            <a:pPr marL="457200" lvl="1" indent="-457200" defTabSz="914400">
              <a:lnSpc>
                <a:spcPct val="90000"/>
              </a:lnSpc>
              <a:spcBef>
                <a:spcPts val="2400"/>
              </a:spcBef>
              <a:buClr>
                <a:schemeClr val="bg2">
                  <a:lumMod val="10000"/>
                </a:schemeClr>
              </a:buClr>
              <a:buBlip>
                <a:blip r:embed="rId5"/>
              </a:buBlip>
            </a:pPr>
            <a:r>
              <a:rPr lang="en-US" sz="2000" dirty="0">
                <a:latin typeface="Amazon Ember Light" charset="0"/>
                <a:ea typeface="Amazon Ember Light" charset="0"/>
                <a:cs typeface="Amazon Ember Light" charset="0"/>
              </a:rPr>
              <a:t>The company uses Amazon S3 to host more than 60 TB of content and Amazon EC2 and Amazon RDS for server and storage management.</a:t>
            </a:r>
          </a:p>
          <a:p>
            <a:pPr marL="457200" lvl="1" indent="-457200" defTabSz="914400">
              <a:lnSpc>
                <a:spcPct val="90000"/>
              </a:lnSpc>
              <a:spcBef>
                <a:spcPts val="2400"/>
              </a:spcBef>
              <a:buClr>
                <a:schemeClr val="bg2">
                  <a:lumMod val="10000"/>
                </a:schemeClr>
              </a:buClr>
              <a:buBlip>
                <a:blip r:embed="rId5"/>
              </a:buBlip>
            </a:pPr>
            <a:r>
              <a:rPr lang="en-US" sz="2000" dirty="0">
                <a:latin typeface="Amazon Ember Light" charset="0"/>
                <a:ea typeface="Amazon Ember Light" charset="0"/>
                <a:cs typeface="Amazon Ember Light" charset="0"/>
              </a:rPr>
              <a:t>As the company grew rapidly, more departments used AWS for development, causing an increase in monthly costs.</a:t>
            </a:r>
          </a:p>
        </p:txBody>
      </p:sp>
      <p:pic>
        <p:nvPicPr>
          <p:cNvPr id="15" name="Picture Placeholder 5"/>
          <p:cNvPicPr>
            <a:picLocks noChangeAspect="1"/>
          </p:cNvPicPr>
          <p:nvPr/>
        </p:nvPicPr>
        <p:blipFill rotWithShape="1">
          <a:blip r:embed="rId6">
            <a:extLst>
              <a:ext uri="{28A0092B-C50C-407E-A947-70E740481C1C}">
                <a14:useLocalDpi xmlns:a14="http://schemas.microsoft.com/office/drawing/2010/main" val="0"/>
              </a:ext>
            </a:extLst>
          </a:blip>
          <a:srcRect t="-77220" b="-77220"/>
          <a:stretch/>
        </p:blipFill>
        <p:spPr>
          <a:xfrm>
            <a:off x="1510540" y="4623616"/>
            <a:ext cx="1671865" cy="1181627"/>
          </a:xfrm>
          <a:prstGeom prst="rect">
            <a:avLst/>
          </a:prstGeom>
        </p:spPr>
      </p:pic>
    </p:spTree>
    <p:custDataLst>
      <p:tags r:id="rId1"/>
    </p:custDataLst>
    <p:extLst>
      <p:ext uri="{BB962C8B-B14F-4D97-AF65-F5344CB8AC3E}">
        <p14:creationId xmlns:p14="http://schemas.microsoft.com/office/powerpoint/2010/main" val="139314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229661"/>
            <a:ext cx="11115261" cy="779463"/>
          </a:xfrm>
        </p:spPr>
        <p:txBody>
          <a:bodyPr vert="horz" lIns="91440" tIns="45720" rIns="91440" bIns="45720" rtlCol="0" anchor="ctr">
            <a:noAutofit/>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Hungama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Uses Trusted Advisor</a:t>
            </a:r>
          </a:p>
        </p:txBody>
      </p:sp>
      <p:sp>
        <p:nvSpPr>
          <p:cNvPr id="16" name="Content Placeholder 2"/>
          <p:cNvSpPr txBox="1">
            <a:spLocks/>
          </p:cNvSpPr>
          <p:nvPr/>
        </p:nvSpPr>
        <p:spPr>
          <a:xfrm>
            <a:off x="420074" y="1338426"/>
            <a:ext cx="11365527" cy="3992143"/>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2400"/>
              </a:spcBef>
              <a:buNone/>
            </a:pPr>
            <a:r>
              <a:rPr lang="en-US" sz="2600" dirty="0">
                <a:latin typeface="Amazon Ember Light" charset="0"/>
                <a:ea typeface="Amazon Ember Light" charset="0"/>
                <a:cs typeface="Amazon Ember Light" charset="0"/>
              </a:rPr>
              <a:t>Hungama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reduced monthly costs by 33 percent </a:t>
            </a:r>
            <a:r>
              <a:rPr lang="en-US" sz="2600" dirty="0">
                <a:latin typeface="Amazon Ember Light" charset="0"/>
                <a:ea typeface="Amazon Ember Light" charset="0"/>
                <a:cs typeface="Amazon Ember Light" charset="0"/>
              </a:rPr>
              <a:t>by using AWS Trusted Advisor.</a:t>
            </a:r>
          </a:p>
          <a:p>
            <a:pPr marL="0" lvl="1" indent="0" algn="ctr" defTabSz="914400">
              <a:lnSpc>
                <a:spcPct val="90000"/>
              </a:lnSpc>
              <a:spcBef>
                <a:spcPts val="2400"/>
              </a:spcBef>
              <a:buNone/>
            </a:pPr>
            <a:r>
              <a:rPr lang="en-US" sz="2667"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How did they do that?</a:t>
            </a:r>
          </a:p>
          <a:p>
            <a:pPr marL="4233" lvl="1" indent="0">
              <a:lnSpc>
                <a:spcPct val="110000"/>
              </a:lnSpc>
              <a:spcBef>
                <a:spcPts val="16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 using AWS Trusted Advisor's Cost Optimizing checks. Here are a few things they did:</a:t>
            </a:r>
          </a:p>
        </p:txBody>
      </p:sp>
      <p:pic>
        <p:nvPicPr>
          <p:cNvPr id="15" name="Picture 48" descr="EC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071" y="4039960"/>
            <a:ext cx="1353811" cy="1353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20"/>
          <p:cNvSpPr txBox="1"/>
          <p:nvPr/>
        </p:nvSpPr>
        <p:spPr>
          <a:xfrm>
            <a:off x="278314" y="5508715"/>
            <a:ext cx="1637327" cy="246221"/>
          </a:xfrm>
          <a:prstGeom prst="rect">
            <a:avLst/>
          </a:prstGeom>
          <a:noFill/>
        </p:spPr>
        <p:txBody>
          <a:bodyPr wrap="square" lIns="0" tIns="0" rIns="0" bIns="0"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sp>
        <p:nvSpPr>
          <p:cNvPr id="26" name="Content Placeholder 2"/>
          <p:cNvSpPr txBox="1">
            <a:spLocks/>
          </p:cNvSpPr>
          <p:nvPr/>
        </p:nvSpPr>
        <p:spPr>
          <a:xfrm>
            <a:off x="1915641" y="3752939"/>
            <a:ext cx="10093479" cy="25334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spcBef>
                <a:spcPts val="2400"/>
              </a:spcBef>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Low Utilization Amazon EC2 Instances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check revealed over-provisioned instance sizes, and instances spun up for special projects were not terminated after completion.</a:t>
            </a:r>
          </a:p>
          <a:p>
            <a:pPr marL="4233" lvl="1" indent="0">
              <a:spcBef>
                <a:spcPts val="2400"/>
              </a:spcBef>
              <a:buNone/>
            </a:pPr>
            <a:endParaRPr lang="en-US" sz="1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233" lvl="1" indent="0">
              <a:spcBef>
                <a:spcPts val="2400"/>
              </a:spcBef>
              <a:buNone/>
            </a:pP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In response, the audit team used this information to </a:t>
            </a:r>
            <a:r>
              <a:rPr lang="en-US" sz="2000"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right-size</a:t>
            </a:r>
            <a:r>
              <a:rPr lang="en-US" sz="2000" i="1" dirty="0">
                <a:latin typeface="Amazon Ember" panose="020B0603020204020204" pitchFamily="34" charset="0"/>
                <a:ea typeface="Amazon Ember" panose="020B0603020204020204" pitchFamily="34" charset="0"/>
                <a:cs typeface="Amazon Ember" panose="020B0603020204020204" pitchFamily="34" charset="0"/>
              </a:rPr>
              <a:t> </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their instances. They also </a:t>
            </a:r>
            <a:r>
              <a:rPr lang="en-US" sz="2000"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categorized</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 production and development servers, and </a:t>
            </a:r>
            <a:r>
              <a:rPr lang="en-US" sz="2000"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automated</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 the process of shutting down development servers during non-business hours.</a:t>
            </a:r>
          </a:p>
          <a:p>
            <a:pPr marL="4233" lvl="1" indent="0">
              <a:spcBef>
                <a:spcPts val="1600"/>
              </a:spcBef>
              <a:buNone/>
            </a:pPr>
            <a:endParaRPr lang="en-US" sz="186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881492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420074" y="1594458"/>
            <a:ext cx="11365527" cy="3992143"/>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2400"/>
              </a:spcBef>
              <a:buNone/>
            </a:pPr>
            <a:r>
              <a:rPr lang="en-US" sz="2600" dirty="0">
                <a:latin typeface="Amazon Ember Light" charset="0"/>
                <a:ea typeface="Amazon Ember Light" charset="0"/>
                <a:cs typeface="Amazon Ember Light" charset="0"/>
              </a:rPr>
              <a:t>Hungama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reduced monthly costs by 33% </a:t>
            </a:r>
            <a:r>
              <a:rPr lang="en-US" sz="2600" dirty="0">
                <a:latin typeface="Amazon Ember Light" charset="0"/>
                <a:ea typeface="Amazon Ember Light" charset="0"/>
                <a:cs typeface="Amazon Ember Light" charset="0"/>
              </a:rPr>
              <a:t>by using AWS Trusted Advisor.</a:t>
            </a:r>
          </a:p>
          <a:p>
            <a:pPr marL="4233" lvl="1" indent="0" algn="ctr">
              <a:lnSpc>
                <a:spcPct val="110000"/>
              </a:lnSpc>
              <a:spcBef>
                <a:spcPts val="1600"/>
              </a:spcBef>
              <a:buNone/>
            </a:pPr>
            <a:r>
              <a:rPr lang="en-US" sz="2667"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How did they do that?</a:t>
            </a:r>
          </a:p>
          <a:p>
            <a:pPr marL="4233" lvl="1" indent="0">
              <a:lnSpc>
                <a:spcPct val="110000"/>
              </a:lnSpc>
              <a:spcBef>
                <a:spcPts val="16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 using AWS Trusted Advisor's Cost Optimizing checks. Here are a few things they did:</a:t>
            </a:r>
          </a:p>
        </p:txBody>
      </p:sp>
      <p:pic>
        <p:nvPicPr>
          <p:cNvPr id="15" name="Picture 48" descr="EC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736" y="4149688"/>
            <a:ext cx="1353811" cy="1353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20"/>
          <p:cNvSpPr txBox="1"/>
          <p:nvPr/>
        </p:nvSpPr>
        <p:spPr>
          <a:xfrm>
            <a:off x="304979" y="5618443"/>
            <a:ext cx="1637327" cy="246221"/>
          </a:xfrm>
          <a:prstGeom prst="rect">
            <a:avLst/>
          </a:prstGeom>
          <a:noFill/>
        </p:spPr>
        <p:txBody>
          <a:bodyPr wrap="square" lIns="0" tIns="0" rIns="0" bIns="0"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sp>
        <p:nvSpPr>
          <p:cNvPr id="26" name="Content Placeholder 2"/>
          <p:cNvSpPr txBox="1">
            <a:spLocks/>
          </p:cNvSpPr>
          <p:nvPr/>
        </p:nvSpPr>
        <p:spPr>
          <a:xfrm>
            <a:off x="1915641" y="3948011"/>
            <a:ext cx="10093479" cy="25334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nSpc>
                <a:spcPct val="110000"/>
              </a:lnSpc>
              <a:spcBef>
                <a:spcPts val="2400"/>
              </a:spcBef>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Reserved Instance Optimization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check identified additional opportunities for optimization of the RI instances they had purchased.</a:t>
            </a:r>
          </a:p>
          <a:p>
            <a:pPr marL="4233" lvl="1" indent="0">
              <a:lnSpc>
                <a:spcPct val="110000"/>
              </a:lnSpc>
              <a:spcBef>
                <a:spcPts val="2400"/>
              </a:spcBef>
              <a:buNone/>
            </a:pP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In response, Hungama changed how they reserved their instances and based reservations on the </a:t>
            </a:r>
            <a:r>
              <a:rPr lang="en-US" sz="20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specific usage patterns </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of their different instance categories (dev/prod/test/etc).</a:t>
            </a:r>
          </a:p>
          <a:p>
            <a:pPr marL="4233" lvl="1" indent="0">
              <a:lnSpc>
                <a:spcPct val="110000"/>
              </a:lnSpc>
              <a:spcBef>
                <a:spcPts val="1600"/>
              </a:spcBef>
              <a:buNone/>
            </a:pPr>
            <a:endParaRPr lang="en-US" sz="1867" dirty="0"/>
          </a:p>
        </p:txBody>
      </p:sp>
      <p:sp>
        <p:nvSpPr>
          <p:cNvPr id="10" name="Title 2"/>
          <p:cNvSpPr>
            <a:spLocks noGrp="1"/>
          </p:cNvSpPr>
          <p:nvPr>
            <p:ph type="title"/>
          </p:nvPr>
        </p:nvSpPr>
        <p:spPr>
          <a:xfrm>
            <a:off x="238539" y="229661"/>
            <a:ext cx="11115261" cy="779463"/>
          </a:xfrm>
        </p:spPr>
        <p:txBody>
          <a:bodyPr vert="horz" lIns="91440" tIns="45720" rIns="91440" bIns="45720" rtlCol="0" anchor="ctr">
            <a:noAutofit/>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Hungama’s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Reserved Instances</a:t>
            </a:r>
          </a:p>
        </p:txBody>
      </p:sp>
    </p:spTree>
    <p:custDataLst>
      <p:tags r:id="rId1"/>
    </p:custDataLst>
    <p:extLst>
      <p:ext uri="{BB962C8B-B14F-4D97-AF65-F5344CB8AC3E}">
        <p14:creationId xmlns:p14="http://schemas.microsoft.com/office/powerpoint/2010/main" val="420276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a:xfrm>
            <a:off x="420074" y="1411578"/>
            <a:ext cx="11365527" cy="3992143"/>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2400"/>
              </a:spcBef>
              <a:buNone/>
            </a:pPr>
            <a:r>
              <a:rPr lang="en-US" sz="2600" dirty="0">
                <a:latin typeface="Amazon Ember Light" charset="0"/>
                <a:ea typeface="Amazon Ember Light" charset="0"/>
                <a:cs typeface="Amazon Ember Light" charset="0"/>
              </a:rPr>
              <a:t>Hungama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reduced monthly costs by 33% </a:t>
            </a:r>
            <a:r>
              <a:rPr lang="en-US" sz="2600" dirty="0">
                <a:latin typeface="Amazon Ember Light" charset="0"/>
                <a:ea typeface="Amazon Ember Light" charset="0"/>
                <a:cs typeface="Amazon Ember Light" charset="0"/>
              </a:rPr>
              <a:t>by using AWS Trusted Advisor.</a:t>
            </a:r>
          </a:p>
          <a:p>
            <a:pPr marL="4233" lvl="1" indent="0" algn="ctr">
              <a:lnSpc>
                <a:spcPct val="110000"/>
              </a:lnSpc>
              <a:spcBef>
                <a:spcPts val="1600"/>
              </a:spcBef>
              <a:buNone/>
            </a:pPr>
            <a:r>
              <a:rPr lang="en-US" sz="2667" b="1"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How did they do that?</a:t>
            </a:r>
          </a:p>
          <a:p>
            <a:pPr marL="4233" lvl="1" indent="0">
              <a:lnSpc>
                <a:spcPct val="110000"/>
              </a:lnSpc>
              <a:spcBef>
                <a:spcPts val="16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 using AWS Trusted Advisor's Cost Optimizing checks. Here are a few things they did:</a:t>
            </a:r>
          </a:p>
        </p:txBody>
      </p:sp>
      <p:sp>
        <p:nvSpPr>
          <p:cNvPr id="21" name="TextBox 20"/>
          <p:cNvSpPr txBox="1"/>
          <p:nvPr/>
        </p:nvSpPr>
        <p:spPr>
          <a:xfrm>
            <a:off x="304979" y="5362411"/>
            <a:ext cx="1637327" cy="246221"/>
          </a:xfrm>
          <a:prstGeom prst="rect">
            <a:avLst/>
          </a:prstGeom>
          <a:noFill/>
        </p:spPr>
        <p:txBody>
          <a:bodyPr wrap="square" lIns="0" tIns="0" rIns="0" bIns="0"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sp>
        <p:nvSpPr>
          <p:cNvPr id="26" name="Content Placeholder 2"/>
          <p:cNvSpPr txBox="1">
            <a:spLocks/>
          </p:cNvSpPr>
          <p:nvPr/>
        </p:nvSpPr>
        <p:spPr>
          <a:xfrm>
            <a:off x="1915640" y="3691979"/>
            <a:ext cx="9724672" cy="25334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nSpc>
                <a:spcPct val="110000"/>
              </a:lnSpc>
              <a:spcBef>
                <a:spcPts val="2400"/>
              </a:spcBef>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0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Underutilized Amazon EBS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volumes check identified a number of unused or underutilized EBS volumes that were often leftover from previous test projects. </a:t>
            </a:r>
          </a:p>
          <a:p>
            <a:pPr marL="4233" lvl="1" indent="0">
              <a:lnSpc>
                <a:spcPct val="110000"/>
              </a:lnSpc>
              <a:spcBef>
                <a:spcPts val="2400"/>
              </a:spcBef>
              <a:buNone/>
            </a:pP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In response, the audit team created </a:t>
            </a:r>
            <a:r>
              <a:rPr lang="en-US" sz="20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snapshots</a:t>
            </a:r>
            <a:r>
              <a:rPr lang="en-US" sz="2000" i="1"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of many of the underutilized EBS volumes, which they stored on Amazon S3, and then </a:t>
            </a:r>
            <a:r>
              <a:rPr lang="en-US" sz="20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deleted the volumes</a:t>
            </a:r>
            <a:r>
              <a:rPr lang="en-US" sz="2000" i="1" dirty="0">
                <a:latin typeface="Amazon Ember Light" panose="020B0403020204020204" pitchFamily="34" charset="0"/>
                <a:ea typeface="Amazon Ember Light" panose="020B0403020204020204" pitchFamily="34" charset="0"/>
                <a:cs typeface="Amazon Ember Light" panose="020B0403020204020204" pitchFamily="34" charset="0"/>
              </a:rPr>
              <a:t>. This resulted in a reduction of over 90% on the number of snapshots generated weekly.</a:t>
            </a:r>
          </a:p>
          <a:p>
            <a:pPr marL="4233" lvl="1" indent="0">
              <a:lnSpc>
                <a:spcPct val="110000"/>
              </a:lnSpc>
              <a:spcBef>
                <a:spcPts val="1600"/>
              </a:spcBef>
              <a:buNone/>
            </a:pPr>
            <a:endParaRPr lang="en-US" sz="1867"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22" y="4034656"/>
            <a:ext cx="902039" cy="1259097"/>
          </a:xfrm>
          <a:prstGeom prst="rect">
            <a:avLst/>
          </a:prstGeom>
        </p:spPr>
      </p:pic>
      <p:sp>
        <p:nvSpPr>
          <p:cNvPr id="11" name="Title 2"/>
          <p:cNvSpPr>
            <a:spLocks noGrp="1"/>
          </p:cNvSpPr>
          <p:nvPr>
            <p:ph type="title"/>
          </p:nvPr>
        </p:nvSpPr>
        <p:spPr>
          <a:xfrm>
            <a:off x="238539" y="263527"/>
            <a:ext cx="11115261" cy="779463"/>
          </a:xfrm>
        </p:spPr>
        <p:txBody>
          <a:bodyPr vert="horz" lIns="91440" tIns="45720" rIns="91440" bIns="45720" rtlCol="0" anchor="ctr">
            <a:noAutofit/>
          </a:bodyPr>
          <a:lstStyle/>
          <a:p>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Hungama</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Snapshots</a:t>
            </a:r>
          </a:p>
        </p:txBody>
      </p:sp>
      <p:pic>
        <p:nvPicPr>
          <p:cNvPr id="7" name="Picture 6">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52249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Part 5: Optimizing Cost with Caching</a:t>
            </a:r>
          </a:p>
        </p:txBody>
      </p:sp>
    </p:spTree>
    <p:custDataLst>
      <p:tags r:id="rId1"/>
    </p:custDataLst>
    <p:extLst>
      <p:ext uri="{BB962C8B-B14F-4D97-AF65-F5344CB8AC3E}">
        <p14:creationId xmlns:p14="http://schemas.microsoft.com/office/powerpoint/2010/main" val="221391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81972"/>
            <a:ext cx="11095836" cy="1739299"/>
          </a:xfrm>
        </p:spPr>
        <p:txBody>
          <a:bodyPr>
            <a:noAutofit/>
          </a:bodyPr>
          <a:lstStyle/>
          <a:p>
            <a:r>
              <a:rPr lang="en-US" sz="4800" dirty="0"/>
              <a:t>Part 1: Principles of the Cost Optimization Pillar</a:t>
            </a:r>
          </a:p>
        </p:txBody>
      </p:sp>
    </p:spTree>
    <p:custDataLst>
      <p:tags r:id="rId1"/>
    </p:custDataLst>
    <p:extLst>
      <p:ext uri="{BB962C8B-B14F-4D97-AF65-F5344CB8AC3E}">
        <p14:creationId xmlns:p14="http://schemas.microsoft.com/office/powerpoint/2010/main" val="60189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Serving Content with Caching</a:t>
            </a:r>
          </a:p>
        </p:txBody>
      </p:sp>
      <p:sp>
        <p:nvSpPr>
          <p:cNvPr id="3" name="Content Placeholder 2"/>
          <p:cNvSpPr>
            <a:spLocks noGrp="1"/>
          </p:cNvSpPr>
          <p:nvPr>
            <p:ph idx="1"/>
          </p:nvPr>
        </p:nvSpPr>
        <p:spPr>
          <a:xfrm>
            <a:off x="238539" y="1440305"/>
            <a:ext cx="6166682" cy="4913308"/>
          </a:xfrm>
        </p:spPr>
        <p:txBody>
          <a:bodyPr/>
          <a:lstStyle/>
          <a:p>
            <a:pPr marL="0" indent="0">
              <a:spcBef>
                <a:spcPts val="1600"/>
              </a:spcBef>
              <a:buNone/>
            </a:pPr>
            <a:r>
              <a:rPr lang="en-US" dirty="0"/>
              <a:t>The more you can offload, the less infrastructure you need to maintain, scale, and pay for. </a:t>
            </a:r>
          </a:p>
          <a:p>
            <a:pPr marL="535504" lvl="1" indent="-374641">
              <a:spcBef>
                <a:spcPts val="1800"/>
              </a:spcBef>
            </a:pPr>
            <a:r>
              <a:rPr lang="en-US" dirty="0"/>
              <a:t>Offload popular traffic to Amazon CloudFront and Amazon S3.</a:t>
            </a:r>
          </a:p>
          <a:p>
            <a:pPr marL="535504" lvl="1" indent="-374641">
              <a:spcBef>
                <a:spcPts val="1800"/>
              </a:spcBef>
            </a:pPr>
            <a:r>
              <a:rPr lang="en-US" dirty="0"/>
              <a:t>Introduce caching.</a:t>
            </a:r>
          </a:p>
        </p:txBody>
      </p:sp>
      <p:grpSp>
        <p:nvGrpSpPr>
          <p:cNvPr id="19" name="Group 4"/>
          <p:cNvGrpSpPr/>
          <p:nvPr/>
        </p:nvGrpSpPr>
        <p:grpSpPr>
          <a:xfrm>
            <a:off x="6531419" y="1350220"/>
            <a:ext cx="4948428" cy="4989211"/>
            <a:chOff x="5374806" y="1401400"/>
            <a:chExt cx="3536140" cy="2756399"/>
          </a:xfrm>
        </p:grpSpPr>
        <p:sp>
          <p:nvSpPr>
            <p:cNvPr id="6" name="Rounded Rectangle 19"/>
            <p:cNvSpPr/>
            <p:nvPr/>
          </p:nvSpPr>
          <p:spPr>
            <a:xfrm rot="16200000">
              <a:off x="4675467" y="2800177"/>
              <a:ext cx="2173323" cy="400509"/>
            </a:xfrm>
            <a:prstGeom prst="roundRect">
              <a:avLst/>
            </a:prstGeom>
            <a:solidFill>
              <a:schemeClr val="accent1">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Time</a:t>
              </a:r>
            </a:p>
          </p:txBody>
        </p:sp>
        <p:sp>
          <p:nvSpPr>
            <p:cNvPr id="7" name="Rounded Rectangle 20"/>
            <p:cNvSpPr/>
            <p:nvPr/>
          </p:nvSpPr>
          <p:spPr>
            <a:xfrm rot="16200000">
              <a:off x="5396592" y="3065552"/>
              <a:ext cx="1642573" cy="400510"/>
            </a:xfrm>
            <a:prstGeom prst="roundRect">
              <a:avLst/>
            </a:prstGeom>
            <a:solidFill>
              <a:schemeClr val="accent6">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Load</a:t>
              </a:r>
            </a:p>
          </p:txBody>
        </p:sp>
        <p:cxnSp>
          <p:nvCxnSpPr>
            <p:cNvPr id="8" name="Straight Arrow Connector 21"/>
            <p:cNvCxnSpPr/>
            <p:nvPr/>
          </p:nvCxnSpPr>
          <p:spPr>
            <a:xfrm flipV="1">
              <a:off x="5374806" y="1592572"/>
              <a:ext cx="0" cy="2565227"/>
            </a:xfrm>
            <a:prstGeom prst="straightConnector1">
              <a:avLst/>
            </a:prstGeom>
            <a:ln w="3810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22"/>
            <p:cNvCxnSpPr/>
            <p:nvPr/>
          </p:nvCxnSpPr>
          <p:spPr>
            <a:xfrm>
              <a:off x="5374806" y="4157799"/>
              <a:ext cx="3536140" cy="0"/>
            </a:xfrm>
            <a:prstGeom prst="straightConnector1">
              <a:avLst/>
            </a:prstGeom>
            <a:ln w="3810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ounded Rectangle 23"/>
            <p:cNvSpPr/>
            <p:nvPr/>
          </p:nvSpPr>
          <p:spPr>
            <a:xfrm rot="16200000">
              <a:off x="6147066" y="3156148"/>
              <a:ext cx="1461377" cy="400509"/>
            </a:xfrm>
            <a:prstGeom prst="roundRect">
              <a:avLst/>
            </a:prstGeom>
            <a:solidFill>
              <a:schemeClr val="accent1">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Time</a:t>
              </a:r>
            </a:p>
          </p:txBody>
        </p:sp>
        <p:sp>
          <p:nvSpPr>
            <p:cNvPr id="11" name="Rounded Rectangle 24"/>
            <p:cNvSpPr/>
            <p:nvPr/>
          </p:nvSpPr>
          <p:spPr>
            <a:xfrm rot="16200000">
              <a:off x="6969306" y="3522641"/>
              <a:ext cx="728394" cy="400510"/>
            </a:xfrm>
            <a:prstGeom prst="roundRect">
              <a:avLst/>
            </a:prstGeom>
            <a:solidFill>
              <a:schemeClr val="accent6">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Load</a:t>
              </a:r>
            </a:p>
          </p:txBody>
        </p:sp>
        <p:sp>
          <p:nvSpPr>
            <p:cNvPr id="12" name="Rounded Rectangle 25"/>
            <p:cNvSpPr/>
            <p:nvPr/>
          </p:nvSpPr>
          <p:spPr>
            <a:xfrm rot="16200000">
              <a:off x="7341634" y="3280879"/>
              <a:ext cx="1211901" cy="400509"/>
            </a:xfrm>
            <a:prstGeom prst="roundRect">
              <a:avLst/>
            </a:prstGeom>
            <a:solidFill>
              <a:schemeClr val="accent1">
                <a:lumMod val="40000"/>
                <a:lumOff val="6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Time</a:t>
              </a:r>
            </a:p>
          </p:txBody>
        </p:sp>
        <p:sp>
          <p:nvSpPr>
            <p:cNvPr id="13" name="Rounded Rectangle 26"/>
            <p:cNvSpPr/>
            <p:nvPr/>
          </p:nvSpPr>
          <p:spPr>
            <a:xfrm rot="16200000">
              <a:off x="8121047" y="3604550"/>
              <a:ext cx="564574" cy="400510"/>
            </a:xfrm>
            <a:prstGeom prst="roundRect">
              <a:avLst/>
            </a:prstGeom>
            <a:solidFill>
              <a:schemeClr val="accent6">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4" tIns="45701" rIns="91404" bIns="45701" rtlCol="0" anchor="ctr"/>
            <a:lstStyle>
              <a:defPPr>
                <a:defRPr lang="en-US"/>
              </a:defPPr>
              <a:lvl1pPr marL="0" algn="l" defTabSz="449007" rtl="0" eaLnBrk="1" latinLnBrk="0" hangingPunct="1">
                <a:defRPr sz="1800" kern="1200">
                  <a:solidFill>
                    <a:schemeClr val="lt1"/>
                  </a:solidFill>
                  <a:latin typeface="+mn-lt"/>
                  <a:ea typeface="+mn-ea"/>
                  <a:cs typeface="+mn-cs"/>
                </a:defRPr>
              </a:lvl1pPr>
              <a:lvl2pPr marL="449007" algn="l" defTabSz="449007" rtl="0" eaLnBrk="1" latinLnBrk="0" hangingPunct="1">
                <a:defRPr sz="1800" kern="1200">
                  <a:solidFill>
                    <a:schemeClr val="lt1"/>
                  </a:solidFill>
                  <a:latin typeface="+mn-lt"/>
                  <a:ea typeface="+mn-ea"/>
                  <a:cs typeface="+mn-cs"/>
                </a:defRPr>
              </a:lvl2pPr>
              <a:lvl3pPr marL="898063" algn="l" defTabSz="449007" rtl="0" eaLnBrk="1" latinLnBrk="0" hangingPunct="1">
                <a:defRPr sz="1800" kern="1200">
                  <a:solidFill>
                    <a:schemeClr val="lt1"/>
                  </a:solidFill>
                  <a:latin typeface="+mn-lt"/>
                  <a:ea typeface="+mn-ea"/>
                  <a:cs typeface="+mn-cs"/>
                </a:defRPr>
              </a:lvl3pPr>
              <a:lvl4pPr marL="1347110" algn="l" defTabSz="449007" rtl="0" eaLnBrk="1" latinLnBrk="0" hangingPunct="1">
                <a:defRPr sz="1800" kern="1200">
                  <a:solidFill>
                    <a:schemeClr val="lt1"/>
                  </a:solidFill>
                  <a:latin typeface="+mn-lt"/>
                  <a:ea typeface="+mn-ea"/>
                  <a:cs typeface="+mn-cs"/>
                </a:defRPr>
              </a:lvl4pPr>
              <a:lvl5pPr marL="1796146" algn="l" defTabSz="449007" rtl="0" eaLnBrk="1" latinLnBrk="0" hangingPunct="1">
                <a:defRPr sz="1800" kern="1200">
                  <a:solidFill>
                    <a:schemeClr val="lt1"/>
                  </a:solidFill>
                  <a:latin typeface="+mn-lt"/>
                  <a:ea typeface="+mn-ea"/>
                  <a:cs typeface="+mn-cs"/>
                </a:defRPr>
              </a:lvl5pPr>
              <a:lvl6pPr marL="2245182" algn="l" defTabSz="449007" rtl="0" eaLnBrk="1" latinLnBrk="0" hangingPunct="1">
                <a:defRPr sz="1800" kern="1200">
                  <a:solidFill>
                    <a:schemeClr val="lt1"/>
                  </a:solidFill>
                  <a:latin typeface="+mn-lt"/>
                  <a:ea typeface="+mn-ea"/>
                  <a:cs typeface="+mn-cs"/>
                </a:defRPr>
              </a:lvl6pPr>
              <a:lvl7pPr marL="2694219" algn="l" defTabSz="449007" rtl="0" eaLnBrk="1" latinLnBrk="0" hangingPunct="1">
                <a:defRPr sz="1800" kern="1200">
                  <a:solidFill>
                    <a:schemeClr val="lt1"/>
                  </a:solidFill>
                  <a:latin typeface="+mn-lt"/>
                  <a:ea typeface="+mn-ea"/>
                  <a:cs typeface="+mn-cs"/>
                </a:defRPr>
              </a:lvl7pPr>
              <a:lvl8pPr marL="3143256" algn="l" defTabSz="449007" rtl="0" eaLnBrk="1" latinLnBrk="0" hangingPunct="1">
                <a:defRPr sz="1800" kern="1200">
                  <a:solidFill>
                    <a:schemeClr val="lt1"/>
                  </a:solidFill>
                  <a:latin typeface="+mn-lt"/>
                  <a:ea typeface="+mn-ea"/>
                  <a:cs typeface="+mn-cs"/>
                </a:defRPr>
              </a:lvl8pPr>
              <a:lvl9pPr marL="3592293" algn="l" defTabSz="449007" rtl="0" eaLnBrk="1" latinLnBrk="0" hangingPunct="1">
                <a:defRPr sz="1800" kern="1200">
                  <a:solidFill>
                    <a:schemeClr val="lt1"/>
                  </a:solidFill>
                  <a:latin typeface="+mn-lt"/>
                  <a:ea typeface="+mn-ea"/>
                  <a:cs typeface="+mn-cs"/>
                </a:defRPr>
              </a:lvl9p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Load</a:t>
              </a:r>
            </a:p>
          </p:txBody>
        </p:sp>
        <p:sp>
          <p:nvSpPr>
            <p:cNvPr id="14" name="TextBox 77"/>
            <p:cNvSpPr txBox="1"/>
            <p:nvPr/>
          </p:nvSpPr>
          <p:spPr>
            <a:xfrm>
              <a:off x="5552629" y="1467469"/>
              <a:ext cx="929989" cy="227829"/>
            </a:xfrm>
            <a:prstGeom prst="rect">
              <a:avLst/>
            </a:prstGeom>
            <a:noFill/>
          </p:spPr>
          <p:txBody>
            <a:bodyPr wrap="square" lIns="91404" tIns="45701" rIns="91404" bIns="45701" rtlCol="0">
              <a:spAutoFit/>
            </a:bodyPr>
            <a:lstStyle>
              <a:defPPr>
                <a:defRPr lang="en-US"/>
              </a:defPPr>
              <a:lvl1pPr marL="0" algn="l" defTabSz="449007" rtl="0" eaLnBrk="1" latinLnBrk="0" hangingPunct="1">
                <a:defRPr sz="1800" kern="1200">
                  <a:solidFill>
                    <a:schemeClr val="tx1"/>
                  </a:solidFill>
                  <a:latin typeface="+mn-lt"/>
                  <a:ea typeface="+mn-ea"/>
                  <a:cs typeface="+mn-cs"/>
                </a:defRPr>
              </a:lvl1pPr>
              <a:lvl2pPr marL="449007" algn="l" defTabSz="449007" rtl="0" eaLnBrk="1" latinLnBrk="0" hangingPunct="1">
                <a:defRPr sz="1800" kern="1200">
                  <a:solidFill>
                    <a:schemeClr val="tx1"/>
                  </a:solidFill>
                  <a:latin typeface="+mn-lt"/>
                  <a:ea typeface="+mn-ea"/>
                  <a:cs typeface="+mn-cs"/>
                </a:defRPr>
              </a:lvl2pPr>
              <a:lvl3pPr marL="898063" algn="l" defTabSz="449007" rtl="0" eaLnBrk="1" latinLnBrk="0" hangingPunct="1">
                <a:defRPr sz="1800" kern="1200">
                  <a:solidFill>
                    <a:schemeClr val="tx1"/>
                  </a:solidFill>
                  <a:latin typeface="+mn-lt"/>
                  <a:ea typeface="+mn-ea"/>
                  <a:cs typeface="+mn-cs"/>
                </a:defRPr>
              </a:lvl3pPr>
              <a:lvl4pPr marL="1347110" algn="l" defTabSz="449007" rtl="0" eaLnBrk="1" latinLnBrk="0" hangingPunct="1">
                <a:defRPr sz="1800" kern="1200">
                  <a:solidFill>
                    <a:schemeClr val="tx1"/>
                  </a:solidFill>
                  <a:latin typeface="+mn-lt"/>
                  <a:ea typeface="+mn-ea"/>
                  <a:cs typeface="+mn-cs"/>
                </a:defRPr>
              </a:lvl4pPr>
              <a:lvl5pPr marL="1796146" algn="l" defTabSz="449007" rtl="0" eaLnBrk="1" latinLnBrk="0" hangingPunct="1">
                <a:defRPr sz="1800" kern="1200">
                  <a:solidFill>
                    <a:schemeClr val="tx1"/>
                  </a:solidFill>
                  <a:latin typeface="+mn-lt"/>
                  <a:ea typeface="+mn-ea"/>
                  <a:cs typeface="+mn-cs"/>
                </a:defRPr>
              </a:lvl5pPr>
              <a:lvl6pPr marL="2245182" algn="l" defTabSz="449007" rtl="0" eaLnBrk="1" latinLnBrk="0" hangingPunct="1">
                <a:defRPr sz="1800" kern="1200">
                  <a:solidFill>
                    <a:schemeClr val="tx1"/>
                  </a:solidFill>
                  <a:latin typeface="+mn-lt"/>
                  <a:ea typeface="+mn-ea"/>
                  <a:cs typeface="+mn-cs"/>
                </a:defRPr>
              </a:lvl6pPr>
              <a:lvl7pPr marL="2694219" algn="l" defTabSz="449007" rtl="0" eaLnBrk="1" latinLnBrk="0" hangingPunct="1">
                <a:defRPr sz="1800" kern="1200">
                  <a:solidFill>
                    <a:schemeClr val="tx1"/>
                  </a:solidFill>
                  <a:latin typeface="+mn-lt"/>
                  <a:ea typeface="+mn-ea"/>
                  <a:cs typeface="+mn-cs"/>
                </a:defRPr>
              </a:lvl7pPr>
              <a:lvl8pPr marL="3143256" algn="l" defTabSz="449007" rtl="0" eaLnBrk="1" latinLnBrk="0" hangingPunct="1">
                <a:defRPr sz="1800" kern="1200">
                  <a:solidFill>
                    <a:schemeClr val="tx1"/>
                  </a:solidFill>
                  <a:latin typeface="+mn-lt"/>
                  <a:ea typeface="+mn-ea"/>
                  <a:cs typeface="+mn-cs"/>
                </a:defRPr>
              </a:lvl8pPr>
              <a:lvl9pPr marL="3592293" algn="l" defTabSz="449007" rtl="0" eaLnBrk="1" latinLnBrk="0" hangingPunct="1">
                <a:defRPr sz="1800" kern="1200">
                  <a:solidFill>
                    <a:schemeClr val="tx1"/>
                  </a:solidFill>
                  <a:latin typeface="+mn-lt"/>
                  <a:ea typeface="+mn-ea"/>
                  <a:cs typeface="+mn-cs"/>
                </a:defRPr>
              </a:lvl9pPr>
            </a:lstStyle>
            <a:p>
              <a:pPr>
                <a:lnSpc>
                  <a:spcPct val="13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No CDN</a:t>
              </a:r>
            </a:p>
          </p:txBody>
        </p:sp>
        <p:sp>
          <p:nvSpPr>
            <p:cNvPr id="15" name="TextBox 78"/>
            <p:cNvSpPr txBox="1"/>
            <p:nvPr/>
          </p:nvSpPr>
          <p:spPr>
            <a:xfrm>
              <a:off x="6668252" y="1467469"/>
              <a:ext cx="929989" cy="581508"/>
            </a:xfrm>
            <a:prstGeom prst="rect">
              <a:avLst/>
            </a:prstGeom>
            <a:noFill/>
          </p:spPr>
          <p:txBody>
            <a:bodyPr wrap="square" lIns="91404" tIns="45701" rIns="91404" bIns="45701" rtlCol="0">
              <a:spAutoFit/>
            </a:bodyPr>
            <a:lstStyle>
              <a:defPPr>
                <a:defRPr lang="en-US"/>
              </a:defPPr>
              <a:lvl1pPr marL="0" algn="l" defTabSz="449007" rtl="0" eaLnBrk="1" latinLnBrk="0" hangingPunct="1">
                <a:defRPr sz="1800" kern="1200">
                  <a:solidFill>
                    <a:schemeClr val="tx1"/>
                  </a:solidFill>
                  <a:latin typeface="+mn-lt"/>
                  <a:ea typeface="+mn-ea"/>
                  <a:cs typeface="+mn-cs"/>
                </a:defRPr>
              </a:lvl1pPr>
              <a:lvl2pPr marL="449007" algn="l" defTabSz="449007" rtl="0" eaLnBrk="1" latinLnBrk="0" hangingPunct="1">
                <a:defRPr sz="1800" kern="1200">
                  <a:solidFill>
                    <a:schemeClr val="tx1"/>
                  </a:solidFill>
                  <a:latin typeface="+mn-lt"/>
                  <a:ea typeface="+mn-ea"/>
                  <a:cs typeface="+mn-cs"/>
                </a:defRPr>
              </a:lvl2pPr>
              <a:lvl3pPr marL="898063" algn="l" defTabSz="449007" rtl="0" eaLnBrk="1" latinLnBrk="0" hangingPunct="1">
                <a:defRPr sz="1800" kern="1200">
                  <a:solidFill>
                    <a:schemeClr val="tx1"/>
                  </a:solidFill>
                  <a:latin typeface="+mn-lt"/>
                  <a:ea typeface="+mn-ea"/>
                  <a:cs typeface="+mn-cs"/>
                </a:defRPr>
              </a:lvl3pPr>
              <a:lvl4pPr marL="1347110" algn="l" defTabSz="449007" rtl="0" eaLnBrk="1" latinLnBrk="0" hangingPunct="1">
                <a:defRPr sz="1800" kern="1200">
                  <a:solidFill>
                    <a:schemeClr val="tx1"/>
                  </a:solidFill>
                  <a:latin typeface="+mn-lt"/>
                  <a:ea typeface="+mn-ea"/>
                  <a:cs typeface="+mn-cs"/>
                </a:defRPr>
              </a:lvl4pPr>
              <a:lvl5pPr marL="1796146" algn="l" defTabSz="449007" rtl="0" eaLnBrk="1" latinLnBrk="0" hangingPunct="1">
                <a:defRPr sz="1800" kern="1200">
                  <a:solidFill>
                    <a:schemeClr val="tx1"/>
                  </a:solidFill>
                  <a:latin typeface="+mn-lt"/>
                  <a:ea typeface="+mn-ea"/>
                  <a:cs typeface="+mn-cs"/>
                </a:defRPr>
              </a:lvl5pPr>
              <a:lvl6pPr marL="2245182" algn="l" defTabSz="449007" rtl="0" eaLnBrk="1" latinLnBrk="0" hangingPunct="1">
                <a:defRPr sz="1800" kern="1200">
                  <a:solidFill>
                    <a:schemeClr val="tx1"/>
                  </a:solidFill>
                  <a:latin typeface="+mn-lt"/>
                  <a:ea typeface="+mn-ea"/>
                  <a:cs typeface="+mn-cs"/>
                </a:defRPr>
              </a:lvl6pPr>
              <a:lvl7pPr marL="2694219" algn="l" defTabSz="449007" rtl="0" eaLnBrk="1" latinLnBrk="0" hangingPunct="1">
                <a:defRPr sz="1800" kern="1200">
                  <a:solidFill>
                    <a:schemeClr val="tx1"/>
                  </a:solidFill>
                  <a:latin typeface="+mn-lt"/>
                  <a:ea typeface="+mn-ea"/>
                  <a:cs typeface="+mn-cs"/>
                </a:defRPr>
              </a:lvl7pPr>
              <a:lvl8pPr marL="3143256" algn="l" defTabSz="449007" rtl="0" eaLnBrk="1" latinLnBrk="0" hangingPunct="1">
                <a:defRPr sz="1800" kern="1200">
                  <a:solidFill>
                    <a:schemeClr val="tx1"/>
                  </a:solidFill>
                  <a:latin typeface="+mn-lt"/>
                  <a:ea typeface="+mn-ea"/>
                  <a:cs typeface="+mn-cs"/>
                </a:defRPr>
              </a:lvl8pPr>
              <a:lvl9pPr marL="3592293" algn="l" defTabSz="449007" rtl="0" eaLnBrk="1" latinLnBrk="0" hangingPunct="1">
                <a:defRPr sz="1800" kern="1200">
                  <a:solidFill>
                    <a:schemeClr val="tx1"/>
                  </a:solidFill>
                  <a:latin typeface="+mn-lt"/>
                  <a:ea typeface="+mn-ea"/>
                  <a:cs typeface="+mn-cs"/>
                </a:defRPr>
              </a:lvl9pPr>
            </a:lstStyle>
            <a:p>
              <a:pPr algn="ctr">
                <a:lnSpc>
                  <a:spcPct val="13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CDN for Static Content</a:t>
              </a:r>
            </a:p>
          </p:txBody>
        </p:sp>
        <p:cxnSp>
          <p:nvCxnSpPr>
            <p:cNvPr id="16" name="Straight Arrow Connector 29"/>
            <p:cNvCxnSpPr/>
            <p:nvPr/>
          </p:nvCxnSpPr>
          <p:spPr>
            <a:xfrm flipV="1">
              <a:off x="6548634" y="1401400"/>
              <a:ext cx="0" cy="2713339"/>
            </a:xfrm>
            <a:prstGeom prst="straightConnector1">
              <a:avLst/>
            </a:prstGeom>
            <a:ln w="38100" cmpd="sng">
              <a:solidFill>
                <a:schemeClr val="tx1">
                  <a:lumMod val="60000"/>
                  <a:lumOff val="40000"/>
                </a:schemeClr>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30"/>
            <p:cNvCxnSpPr/>
            <p:nvPr/>
          </p:nvCxnSpPr>
          <p:spPr>
            <a:xfrm flipV="1">
              <a:off x="7643542" y="1401407"/>
              <a:ext cx="0" cy="2713337"/>
            </a:xfrm>
            <a:prstGeom prst="straightConnector1">
              <a:avLst/>
            </a:prstGeom>
            <a:ln w="38100" cmpd="sng">
              <a:solidFill>
                <a:schemeClr val="tx1">
                  <a:lumMod val="60000"/>
                  <a:lumOff val="40000"/>
                </a:schemeClr>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 name="TextBox 81"/>
            <p:cNvSpPr txBox="1"/>
            <p:nvPr/>
          </p:nvSpPr>
          <p:spPr>
            <a:xfrm>
              <a:off x="7747328" y="1454569"/>
              <a:ext cx="929989" cy="758348"/>
            </a:xfrm>
            <a:prstGeom prst="rect">
              <a:avLst/>
            </a:prstGeom>
            <a:noFill/>
          </p:spPr>
          <p:txBody>
            <a:bodyPr wrap="square" lIns="91404" tIns="45701" rIns="91404" bIns="45701" rtlCol="0">
              <a:spAutoFit/>
            </a:bodyPr>
            <a:lstStyle>
              <a:defPPr>
                <a:defRPr lang="en-US"/>
              </a:defPPr>
              <a:lvl1pPr marL="0" algn="l" defTabSz="449007" rtl="0" eaLnBrk="1" latinLnBrk="0" hangingPunct="1">
                <a:defRPr sz="1800" kern="1200">
                  <a:solidFill>
                    <a:schemeClr val="tx1"/>
                  </a:solidFill>
                  <a:latin typeface="+mn-lt"/>
                  <a:ea typeface="+mn-ea"/>
                  <a:cs typeface="+mn-cs"/>
                </a:defRPr>
              </a:lvl1pPr>
              <a:lvl2pPr marL="449007" algn="l" defTabSz="449007" rtl="0" eaLnBrk="1" latinLnBrk="0" hangingPunct="1">
                <a:defRPr sz="1800" kern="1200">
                  <a:solidFill>
                    <a:schemeClr val="tx1"/>
                  </a:solidFill>
                  <a:latin typeface="+mn-lt"/>
                  <a:ea typeface="+mn-ea"/>
                  <a:cs typeface="+mn-cs"/>
                </a:defRPr>
              </a:lvl2pPr>
              <a:lvl3pPr marL="898063" algn="l" defTabSz="449007" rtl="0" eaLnBrk="1" latinLnBrk="0" hangingPunct="1">
                <a:defRPr sz="1800" kern="1200">
                  <a:solidFill>
                    <a:schemeClr val="tx1"/>
                  </a:solidFill>
                  <a:latin typeface="+mn-lt"/>
                  <a:ea typeface="+mn-ea"/>
                  <a:cs typeface="+mn-cs"/>
                </a:defRPr>
              </a:lvl3pPr>
              <a:lvl4pPr marL="1347110" algn="l" defTabSz="449007" rtl="0" eaLnBrk="1" latinLnBrk="0" hangingPunct="1">
                <a:defRPr sz="1800" kern="1200">
                  <a:solidFill>
                    <a:schemeClr val="tx1"/>
                  </a:solidFill>
                  <a:latin typeface="+mn-lt"/>
                  <a:ea typeface="+mn-ea"/>
                  <a:cs typeface="+mn-cs"/>
                </a:defRPr>
              </a:lvl4pPr>
              <a:lvl5pPr marL="1796146" algn="l" defTabSz="449007" rtl="0" eaLnBrk="1" latinLnBrk="0" hangingPunct="1">
                <a:defRPr sz="1800" kern="1200">
                  <a:solidFill>
                    <a:schemeClr val="tx1"/>
                  </a:solidFill>
                  <a:latin typeface="+mn-lt"/>
                  <a:ea typeface="+mn-ea"/>
                  <a:cs typeface="+mn-cs"/>
                </a:defRPr>
              </a:lvl5pPr>
              <a:lvl6pPr marL="2245182" algn="l" defTabSz="449007" rtl="0" eaLnBrk="1" latinLnBrk="0" hangingPunct="1">
                <a:defRPr sz="1800" kern="1200">
                  <a:solidFill>
                    <a:schemeClr val="tx1"/>
                  </a:solidFill>
                  <a:latin typeface="+mn-lt"/>
                  <a:ea typeface="+mn-ea"/>
                  <a:cs typeface="+mn-cs"/>
                </a:defRPr>
              </a:lvl6pPr>
              <a:lvl7pPr marL="2694219" algn="l" defTabSz="449007" rtl="0" eaLnBrk="1" latinLnBrk="0" hangingPunct="1">
                <a:defRPr sz="1800" kern="1200">
                  <a:solidFill>
                    <a:schemeClr val="tx1"/>
                  </a:solidFill>
                  <a:latin typeface="+mn-lt"/>
                  <a:ea typeface="+mn-ea"/>
                  <a:cs typeface="+mn-cs"/>
                </a:defRPr>
              </a:lvl7pPr>
              <a:lvl8pPr marL="3143256" algn="l" defTabSz="449007" rtl="0" eaLnBrk="1" latinLnBrk="0" hangingPunct="1">
                <a:defRPr sz="1800" kern="1200">
                  <a:solidFill>
                    <a:schemeClr val="tx1"/>
                  </a:solidFill>
                  <a:latin typeface="+mn-lt"/>
                  <a:ea typeface="+mn-ea"/>
                  <a:cs typeface="+mn-cs"/>
                </a:defRPr>
              </a:lvl8pPr>
              <a:lvl9pPr marL="3592293" algn="l" defTabSz="449007" rtl="0" eaLnBrk="1" latinLnBrk="0" hangingPunct="1">
                <a:defRPr sz="1800" kern="1200">
                  <a:solidFill>
                    <a:schemeClr val="tx1"/>
                  </a:solidFill>
                  <a:latin typeface="+mn-lt"/>
                  <a:ea typeface="+mn-ea"/>
                  <a:cs typeface="+mn-cs"/>
                </a:defRPr>
              </a:lvl9pPr>
            </a:lstStyle>
            <a:p>
              <a:pPr algn="ctr">
                <a:lnSpc>
                  <a:spcPct val="130000"/>
                </a:lnSpc>
              </a:pPr>
              <a:r>
                <a:rPr lang="en-US" sz="1600" b="1" dirty="0">
                  <a:latin typeface="Amazon Ember" panose="020B0603020204020204" pitchFamily="34" charset="0"/>
                  <a:ea typeface="Amazon Ember" panose="020B0603020204020204" pitchFamily="34" charset="0"/>
                  <a:cs typeface="Amazon Ember" panose="020B0603020204020204" pitchFamily="34" charset="0"/>
                </a:rPr>
                <a:t>CDN for Static and Dynamic Content</a:t>
              </a:r>
            </a:p>
          </p:txBody>
        </p:sp>
      </p:grpSp>
    </p:spTree>
    <p:custDataLst>
      <p:tags r:id="rId1"/>
    </p:custDataLst>
    <p:extLst>
      <p:ext uri="{BB962C8B-B14F-4D97-AF65-F5344CB8AC3E}">
        <p14:creationId xmlns:p14="http://schemas.microsoft.com/office/powerpoint/2010/main" val="150115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Cache Everything</a:t>
            </a:r>
          </a:p>
        </p:txBody>
      </p:sp>
      <p:pic>
        <p:nvPicPr>
          <p:cNvPr id="24" name="Grafik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7513" y="3426469"/>
            <a:ext cx="3522540" cy="806947"/>
          </a:xfrm>
          <a:prstGeom prst="rect">
            <a:avLst/>
          </a:prstGeom>
        </p:spPr>
      </p:pic>
      <p:grpSp>
        <p:nvGrpSpPr>
          <p:cNvPr id="26" name="Gruppieren 25"/>
          <p:cNvGrpSpPr/>
          <p:nvPr/>
        </p:nvGrpSpPr>
        <p:grpSpPr>
          <a:xfrm>
            <a:off x="654590" y="1551665"/>
            <a:ext cx="3556609" cy="3915081"/>
            <a:chOff x="592543" y="1126209"/>
            <a:chExt cx="2667457" cy="2936311"/>
          </a:xfrm>
        </p:grpSpPr>
        <p:pic>
          <p:nvPicPr>
            <p:cNvPr id="4" name="Picture 24" descr="EC2-Instanc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7037" y="1126209"/>
              <a:ext cx="1438656" cy="1438656"/>
            </a:xfrm>
            <a:prstGeom prst="rect">
              <a:avLst/>
            </a:prstGeom>
          </p:spPr>
        </p:pic>
        <p:grpSp>
          <p:nvGrpSpPr>
            <p:cNvPr id="7" name="Gruppieren 6"/>
            <p:cNvGrpSpPr/>
            <p:nvPr/>
          </p:nvGrpSpPr>
          <p:grpSpPr>
            <a:xfrm>
              <a:off x="592543" y="3035035"/>
              <a:ext cx="774155" cy="853677"/>
              <a:chOff x="4206240" y="2018636"/>
              <a:chExt cx="731520" cy="806188"/>
            </a:xfrm>
          </p:grpSpPr>
          <p:pic>
            <p:nvPicPr>
              <p:cNvPr id="5" name="Picture 20" descr="EC2-DB-on-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06240" y="2018636"/>
                <a:ext cx="731520" cy="731520"/>
              </a:xfrm>
              <a:prstGeom prst="rect">
                <a:avLst/>
              </a:prstGeom>
            </p:spPr>
          </p:pic>
          <p:sp>
            <p:nvSpPr>
              <p:cNvPr id="6" name="TextBox 33"/>
              <p:cNvSpPr txBox="1"/>
              <p:nvPr/>
            </p:nvSpPr>
            <p:spPr>
              <a:xfrm>
                <a:off x="4276456" y="2679541"/>
                <a:ext cx="591088" cy="14528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MongoDB</a:t>
                </a:r>
              </a:p>
            </p:txBody>
          </p:sp>
        </p:grpSp>
        <p:grpSp>
          <p:nvGrpSpPr>
            <p:cNvPr id="12" name="Gruppieren 11"/>
            <p:cNvGrpSpPr/>
            <p:nvPr/>
          </p:nvGrpSpPr>
          <p:grpSpPr>
            <a:xfrm>
              <a:off x="1490606" y="3039676"/>
              <a:ext cx="847076" cy="1022844"/>
              <a:chOff x="4115200" y="1077156"/>
              <a:chExt cx="847076" cy="1022844"/>
            </a:xfrm>
          </p:grpSpPr>
          <p:pic>
            <p:nvPicPr>
              <p:cNvPr id="8" name="Picture 4" descr="DynamoD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65199" y="1077156"/>
                <a:ext cx="731520" cy="731520"/>
              </a:xfrm>
              <a:prstGeom prst="rect">
                <a:avLst/>
              </a:prstGeom>
            </p:spPr>
          </p:pic>
          <p:sp>
            <p:nvSpPr>
              <p:cNvPr id="10" name="TextBox 19"/>
              <p:cNvSpPr txBox="1"/>
              <p:nvPr/>
            </p:nvSpPr>
            <p:spPr>
              <a:xfrm>
                <a:off x="4115200" y="1792319"/>
                <a:ext cx="847076" cy="30768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grpSp>
        <p:grpSp>
          <p:nvGrpSpPr>
            <p:cNvPr id="13" name="Gruppieren 12"/>
            <p:cNvGrpSpPr/>
            <p:nvPr/>
          </p:nvGrpSpPr>
          <p:grpSpPr>
            <a:xfrm>
              <a:off x="2407898" y="3035036"/>
              <a:ext cx="852102" cy="864970"/>
              <a:chOff x="2407898" y="3035036"/>
              <a:chExt cx="852102" cy="864970"/>
            </a:xfrm>
          </p:grpSpPr>
          <p:pic>
            <p:nvPicPr>
              <p:cNvPr id="9" name="Picture 14" descr="RD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46032" y="3035036"/>
                <a:ext cx="731520" cy="731520"/>
              </a:xfrm>
              <a:prstGeom prst="rect">
                <a:avLst/>
              </a:prstGeom>
            </p:spPr>
          </p:pic>
          <p:sp>
            <p:nvSpPr>
              <p:cNvPr id="11" name="TextBox 24"/>
              <p:cNvSpPr txBox="1"/>
              <p:nvPr/>
            </p:nvSpPr>
            <p:spPr>
              <a:xfrm>
                <a:off x="2407898" y="3746165"/>
                <a:ext cx="852102"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RDS</a:t>
                </a:r>
              </a:p>
            </p:txBody>
          </p:sp>
        </p:grpSp>
        <p:cxnSp>
          <p:nvCxnSpPr>
            <p:cNvPr id="15" name="Gewinkelte Verbindung 14"/>
            <p:cNvCxnSpPr>
              <a:stCxn id="4" idx="2"/>
              <a:endCxn id="9" idx="0"/>
            </p:cNvCxnSpPr>
            <p:nvPr/>
          </p:nvCxnSpPr>
          <p:spPr>
            <a:xfrm rot="16200000" flipH="1">
              <a:off x="2123993" y="2347236"/>
              <a:ext cx="470171" cy="9054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Gewinkelte Verbindung 17"/>
            <p:cNvCxnSpPr>
              <a:stCxn id="4" idx="2"/>
              <a:endCxn id="5" idx="0"/>
            </p:cNvCxnSpPr>
            <p:nvPr/>
          </p:nvCxnSpPr>
          <p:spPr>
            <a:xfrm rot="5400000">
              <a:off x="1207908" y="2336578"/>
              <a:ext cx="470171" cy="92674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p:cNvCxnSpPr>
              <a:stCxn id="4" idx="2"/>
              <a:endCxn id="8" idx="0"/>
            </p:cNvCxnSpPr>
            <p:nvPr/>
          </p:nvCxnSpPr>
          <p:spPr>
            <a:xfrm>
              <a:off x="1906365" y="2564865"/>
              <a:ext cx="0" cy="474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56" name="Gruppieren 55"/>
          <p:cNvGrpSpPr/>
          <p:nvPr/>
        </p:nvGrpSpPr>
        <p:grpSpPr>
          <a:xfrm>
            <a:off x="8023206" y="1240923"/>
            <a:ext cx="3556609" cy="5270242"/>
            <a:chOff x="6042645" y="146970"/>
            <a:chExt cx="2667457" cy="3952682"/>
          </a:xfrm>
        </p:grpSpPr>
        <p:pic>
          <p:nvPicPr>
            <p:cNvPr id="28" name="Picture 24" descr="EC2-Instanc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44918" y="146970"/>
              <a:ext cx="1438656" cy="1438656"/>
            </a:xfrm>
            <a:prstGeom prst="rect">
              <a:avLst/>
            </a:prstGeom>
          </p:spPr>
        </p:pic>
        <p:grpSp>
          <p:nvGrpSpPr>
            <p:cNvPr id="29" name="Gruppieren 28"/>
            <p:cNvGrpSpPr/>
            <p:nvPr/>
          </p:nvGrpSpPr>
          <p:grpSpPr>
            <a:xfrm>
              <a:off x="6042645" y="3086165"/>
              <a:ext cx="774155" cy="853677"/>
              <a:chOff x="4206240" y="2018636"/>
              <a:chExt cx="731520" cy="806188"/>
            </a:xfrm>
          </p:grpSpPr>
          <p:pic>
            <p:nvPicPr>
              <p:cNvPr id="40" name="Picture 20" descr="EC2-DB-on-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06240" y="2018636"/>
                <a:ext cx="731520" cy="731520"/>
              </a:xfrm>
              <a:prstGeom prst="rect">
                <a:avLst/>
              </a:prstGeom>
            </p:spPr>
          </p:pic>
          <p:sp>
            <p:nvSpPr>
              <p:cNvPr id="41" name="TextBox 33"/>
              <p:cNvSpPr txBox="1"/>
              <p:nvPr/>
            </p:nvSpPr>
            <p:spPr>
              <a:xfrm>
                <a:off x="4276456" y="2679541"/>
                <a:ext cx="591088" cy="14528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MongoDB</a:t>
                </a:r>
              </a:p>
            </p:txBody>
          </p:sp>
        </p:grpSp>
        <p:grpSp>
          <p:nvGrpSpPr>
            <p:cNvPr id="30" name="Gruppieren 29"/>
            <p:cNvGrpSpPr/>
            <p:nvPr/>
          </p:nvGrpSpPr>
          <p:grpSpPr>
            <a:xfrm>
              <a:off x="6940708" y="3090806"/>
              <a:ext cx="847076" cy="1008846"/>
              <a:chOff x="4115200" y="1077156"/>
              <a:chExt cx="847076" cy="1008846"/>
            </a:xfrm>
          </p:grpSpPr>
          <p:pic>
            <p:nvPicPr>
              <p:cNvPr id="38" name="Picture 4" descr="DynamoD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65199" y="1077156"/>
                <a:ext cx="731520" cy="731520"/>
              </a:xfrm>
              <a:prstGeom prst="rect">
                <a:avLst/>
              </a:prstGeom>
            </p:spPr>
          </p:pic>
          <p:sp>
            <p:nvSpPr>
              <p:cNvPr id="39" name="TextBox 19"/>
              <p:cNvSpPr txBox="1"/>
              <p:nvPr/>
            </p:nvSpPr>
            <p:spPr>
              <a:xfrm>
                <a:off x="4115200" y="1778321"/>
                <a:ext cx="847076" cy="30768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grpSp>
        <p:grpSp>
          <p:nvGrpSpPr>
            <p:cNvPr id="31" name="Gruppieren 30"/>
            <p:cNvGrpSpPr/>
            <p:nvPr/>
          </p:nvGrpSpPr>
          <p:grpSpPr>
            <a:xfrm>
              <a:off x="7858000" y="3086166"/>
              <a:ext cx="852102" cy="864970"/>
              <a:chOff x="2407898" y="3035036"/>
              <a:chExt cx="852102" cy="864970"/>
            </a:xfrm>
          </p:grpSpPr>
          <p:pic>
            <p:nvPicPr>
              <p:cNvPr id="36" name="Picture 14" descr="RD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46032" y="3035036"/>
                <a:ext cx="731520" cy="731520"/>
              </a:xfrm>
              <a:prstGeom prst="rect">
                <a:avLst/>
              </a:prstGeom>
            </p:spPr>
          </p:pic>
          <p:sp>
            <p:nvSpPr>
              <p:cNvPr id="37" name="TextBox 24"/>
              <p:cNvSpPr txBox="1"/>
              <p:nvPr/>
            </p:nvSpPr>
            <p:spPr>
              <a:xfrm>
                <a:off x="2407898" y="3746165"/>
                <a:ext cx="852102"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RDS</a:t>
                </a:r>
              </a:p>
            </p:txBody>
          </p:sp>
        </p:grpSp>
        <p:cxnSp>
          <p:nvCxnSpPr>
            <p:cNvPr id="32" name="Gewinkelte Verbindung 31"/>
            <p:cNvCxnSpPr>
              <a:stCxn id="46" idx="2"/>
              <a:endCxn id="36" idx="0"/>
            </p:cNvCxnSpPr>
            <p:nvPr/>
          </p:nvCxnSpPr>
          <p:spPr>
            <a:xfrm rot="16200000" flipH="1">
              <a:off x="7726603" y="2550876"/>
              <a:ext cx="164738" cy="90584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Gewinkelte Verbindung 32"/>
            <p:cNvCxnSpPr>
              <a:stCxn id="46" idx="2"/>
              <a:endCxn id="40" idx="0"/>
            </p:cNvCxnSpPr>
            <p:nvPr/>
          </p:nvCxnSpPr>
          <p:spPr>
            <a:xfrm rot="5400000">
              <a:off x="6810518" y="2540634"/>
              <a:ext cx="164736" cy="9263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Gerade Verbindung mit Pfeil 33"/>
            <p:cNvCxnSpPr>
              <a:stCxn id="46" idx="2"/>
              <a:endCxn id="38" idx="0"/>
            </p:cNvCxnSpPr>
            <p:nvPr/>
          </p:nvCxnSpPr>
          <p:spPr>
            <a:xfrm>
              <a:off x="7356050" y="2921429"/>
              <a:ext cx="417" cy="1693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uppieren 46"/>
            <p:cNvGrpSpPr/>
            <p:nvPr/>
          </p:nvGrpSpPr>
          <p:grpSpPr>
            <a:xfrm>
              <a:off x="6990707" y="1904156"/>
              <a:ext cx="731520" cy="1017273"/>
              <a:chOff x="3074462" y="3093256"/>
              <a:chExt cx="731520" cy="1017273"/>
            </a:xfrm>
          </p:grpSpPr>
          <p:pic>
            <p:nvPicPr>
              <p:cNvPr id="45" name="Picture 53" descr="ElasticCache.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74462" y="3093256"/>
                <a:ext cx="731520" cy="731520"/>
              </a:xfrm>
              <a:prstGeom prst="rect">
                <a:avLst/>
              </a:prstGeom>
            </p:spPr>
          </p:pic>
          <p:sp>
            <p:nvSpPr>
              <p:cNvPr id="46" name="TextBox 55"/>
              <p:cNvSpPr txBox="1"/>
              <p:nvPr/>
            </p:nvSpPr>
            <p:spPr>
              <a:xfrm>
                <a:off x="3082681" y="3802848"/>
                <a:ext cx="714246" cy="30768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a:t>
                </a:r>
                <a:r>
                  <a:rPr lang="en-US" sz="1333" dirty="0" err="1">
                    <a:latin typeface="Amazon Ember" panose="020B0603020204020204" pitchFamily="34" charset="0"/>
                    <a:ea typeface="Amazon Ember" panose="020B0603020204020204" pitchFamily="34" charset="0"/>
                    <a:cs typeface="Amazon Ember" panose="020B0603020204020204" pitchFamily="34" charset="0"/>
                  </a:rPr>
                  <a:t>ElastiCache</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53" name="Gerade Verbindung mit Pfeil 52"/>
            <p:cNvCxnSpPr>
              <a:stCxn id="28" idx="2"/>
              <a:endCxn id="45" idx="0"/>
            </p:cNvCxnSpPr>
            <p:nvPr/>
          </p:nvCxnSpPr>
          <p:spPr>
            <a:xfrm flipH="1">
              <a:off x="7356467" y="1585626"/>
              <a:ext cx="7779" cy="318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2" name="TextBox 33"/>
          <p:cNvSpPr txBox="1"/>
          <p:nvPr/>
        </p:nvSpPr>
        <p:spPr>
          <a:xfrm>
            <a:off x="1975334" y="3288740"/>
            <a:ext cx="834051" cy="20512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instances</a:t>
            </a:r>
          </a:p>
        </p:txBody>
      </p:sp>
      <p:sp>
        <p:nvSpPr>
          <p:cNvPr id="43" name="TextBox 33"/>
          <p:cNvSpPr txBox="1"/>
          <p:nvPr/>
        </p:nvSpPr>
        <p:spPr>
          <a:xfrm>
            <a:off x="9368315" y="2963309"/>
            <a:ext cx="834051" cy="20512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instances</a:t>
            </a:r>
          </a:p>
        </p:txBody>
      </p:sp>
    </p:spTree>
    <p:custDataLst>
      <p:tags r:id="rId1"/>
    </p:custDataLst>
    <p:extLst>
      <p:ext uri="{BB962C8B-B14F-4D97-AF65-F5344CB8AC3E}">
        <p14:creationId xmlns:p14="http://schemas.microsoft.com/office/powerpoint/2010/main" val="260079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Part 6: AWS Cost Calculation Tools</a:t>
            </a:r>
          </a:p>
        </p:txBody>
      </p:sp>
    </p:spTree>
    <p:custDataLst>
      <p:tags r:id="rId1"/>
    </p:custDataLst>
    <p:extLst>
      <p:ext uri="{BB962C8B-B14F-4D97-AF65-F5344CB8AC3E}">
        <p14:creationId xmlns:p14="http://schemas.microsoft.com/office/powerpoint/2010/main" val="263719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82296"/>
            <a:ext cx="11115261" cy="1028857"/>
          </a:xfrm>
        </p:spPr>
        <p:txBody>
          <a:bodyPr>
            <a:noAutofit/>
          </a:bodyPr>
          <a:lstStyle/>
          <a:p>
            <a:r>
              <a:rPr lang="en-US" dirty="0"/>
              <a:t>AWS Total Cost of Ownership (TCO)</a:t>
            </a:r>
          </a:p>
        </p:txBody>
      </p:sp>
      <p:sp>
        <p:nvSpPr>
          <p:cNvPr id="3" name="Content Placeholder 2"/>
          <p:cNvSpPr>
            <a:spLocks noGrp="1"/>
          </p:cNvSpPr>
          <p:nvPr>
            <p:ph idx="1"/>
          </p:nvPr>
        </p:nvSpPr>
        <p:spPr>
          <a:xfrm>
            <a:off x="238539" y="1440304"/>
            <a:ext cx="11352570" cy="1820687"/>
          </a:xfrm>
        </p:spPr>
        <p:txBody>
          <a:bodyPr>
            <a:normAutofit/>
          </a:bodyPr>
          <a:lstStyle/>
          <a:p>
            <a:pPr marL="380990" lvl="1">
              <a:spcBef>
                <a:spcPts val="1200"/>
              </a:spcBef>
            </a:pPr>
            <a:r>
              <a:rPr lang="en-US" sz="2600" dirty="0"/>
              <a:t>Estimate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cost savings </a:t>
            </a:r>
            <a:r>
              <a:rPr lang="en-US" sz="2600" dirty="0"/>
              <a:t>when using AWS</a:t>
            </a:r>
          </a:p>
          <a:p>
            <a:pPr marL="380990" lvl="1">
              <a:spcBef>
                <a:spcPts val="1200"/>
              </a:spcBef>
            </a:pPr>
            <a:r>
              <a:rPr lang="en-US" sz="2600" dirty="0"/>
              <a:t>Use a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detailed set of reports </a:t>
            </a:r>
            <a:r>
              <a:rPr lang="en-US" sz="2600" dirty="0"/>
              <a:t>that can be used in executive presentations</a:t>
            </a:r>
          </a:p>
          <a:p>
            <a:pPr marL="380990" lvl="1">
              <a:spcBef>
                <a:spcPts val="1200"/>
              </a:spcBef>
            </a:pPr>
            <a:r>
              <a:rPr lang="en-US" sz="2600" dirty="0"/>
              <a:t>Modify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assumptions</a:t>
            </a:r>
            <a:r>
              <a:rPr lang="en-US" sz="2600" dirty="0"/>
              <a:t> that best meet your business needs</a:t>
            </a:r>
          </a:p>
        </p:txBody>
      </p:sp>
      <p:pic>
        <p:nvPicPr>
          <p:cNvPr id="1026" name="Picture 2" descr="AWS TCO Calculator - input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9052" y="3437538"/>
            <a:ext cx="3547872" cy="186651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AWS TCO Calculator - summary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4259" y="3437538"/>
            <a:ext cx="3547872" cy="188278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AWS TCO Calculator - Shar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60953" y="3441593"/>
            <a:ext cx="3543488" cy="1890897"/>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9052" y="5480595"/>
            <a:ext cx="3547872" cy="543867"/>
          </a:xfrm>
          <a:prstGeom prst="rect">
            <a:avLst/>
          </a:prstGeom>
          <a:noFill/>
        </p:spPr>
        <p:txBody>
          <a:bodyPr wrap="square" rtlCol="0">
            <a:spAutoFit/>
          </a:bodyPr>
          <a:lstStyle/>
          <a:p>
            <a:r>
              <a:rPr lang="en-US" sz="1467" b="1" dirty="0">
                <a:latin typeface="Amazon Ember Light" panose="020B0403020204020204" pitchFamily="34" charset="0"/>
                <a:ea typeface="Amazon Ember Light" panose="020B0403020204020204" pitchFamily="34" charset="0"/>
                <a:cs typeface="Amazon Ember Light" panose="020B0403020204020204" pitchFamily="34" charset="0"/>
              </a:rPr>
              <a:t>1. Describe your infrastructure in four steps, or enter detailed configurations</a:t>
            </a:r>
          </a:p>
        </p:txBody>
      </p:sp>
      <p:sp>
        <p:nvSpPr>
          <p:cNvPr id="8" name="TextBox 7"/>
          <p:cNvSpPr txBox="1"/>
          <p:nvPr/>
        </p:nvSpPr>
        <p:spPr>
          <a:xfrm>
            <a:off x="4364259" y="5480595"/>
            <a:ext cx="3547872" cy="318100"/>
          </a:xfrm>
          <a:prstGeom prst="rect">
            <a:avLst/>
          </a:prstGeom>
          <a:noFill/>
        </p:spPr>
        <p:txBody>
          <a:bodyPr wrap="square" rtlCol="0">
            <a:spAutoFit/>
          </a:bodyPr>
          <a:lstStyle/>
          <a:p>
            <a:r>
              <a:rPr lang="en-US" sz="1467" b="1" dirty="0">
                <a:latin typeface="Amazon Ember Light" panose="020B0403020204020204" pitchFamily="34" charset="0"/>
                <a:ea typeface="Amazon Ember Light" panose="020B0403020204020204" pitchFamily="34" charset="0"/>
                <a:cs typeface="Amazon Ember Light" panose="020B0403020204020204" pitchFamily="34" charset="0"/>
              </a:rPr>
              <a:t>2. Get an instant summary report</a:t>
            </a:r>
          </a:p>
        </p:txBody>
      </p:sp>
      <p:sp>
        <p:nvSpPr>
          <p:cNvPr id="9" name="TextBox 8"/>
          <p:cNvSpPr txBox="1"/>
          <p:nvPr/>
        </p:nvSpPr>
        <p:spPr>
          <a:xfrm>
            <a:off x="8256569" y="5469219"/>
            <a:ext cx="3547872" cy="543867"/>
          </a:xfrm>
          <a:prstGeom prst="rect">
            <a:avLst/>
          </a:prstGeom>
          <a:noFill/>
        </p:spPr>
        <p:txBody>
          <a:bodyPr wrap="square" rtlCol="0">
            <a:spAutoFit/>
          </a:bodyPr>
          <a:lstStyle/>
          <a:p>
            <a:r>
              <a:rPr lang="en-US" sz="1467" b="1" dirty="0">
                <a:latin typeface="Amazon Ember Light" panose="020B0403020204020204" pitchFamily="34" charset="0"/>
                <a:ea typeface="Amazon Ember Light" panose="020B0403020204020204" pitchFamily="34" charset="0"/>
                <a:cs typeface="Amazon Ember Light" panose="020B0403020204020204" pitchFamily="34" charset="0"/>
              </a:rPr>
              <a:t>3. Download a full report including detailed cost breakdowns</a:t>
            </a:r>
          </a:p>
        </p:txBody>
      </p:sp>
      <p:pic>
        <p:nvPicPr>
          <p:cNvPr id="10" name="Picture 9">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74155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Simple Monthly Calculator</a:t>
            </a:r>
          </a:p>
        </p:txBody>
      </p:sp>
      <p:sp>
        <p:nvSpPr>
          <p:cNvPr id="3" name="Content Placeholder 2"/>
          <p:cNvSpPr>
            <a:spLocks noGrp="1"/>
          </p:cNvSpPr>
          <p:nvPr>
            <p:ph idx="1"/>
          </p:nvPr>
        </p:nvSpPr>
        <p:spPr>
          <a:xfrm>
            <a:off x="238538" y="1369571"/>
            <a:ext cx="11953462" cy="4913308"/>
          </a:xfrm>
        </p:spPr>
        <p:txBody>
          <a:bodyPr>
            <a:normAutofit/>
          </a:bodyPr>
          <a:lstStyle/>
          <a:p>
            <a:pPr marL="4233" lvl="1" indent="0">
              <a:buNone/>
            </a:pPr>
            <a:r>
              <a:rPr lang="en-US" sz="2800" dirty="0"/>
              <a:t>Estimate the cost of running your application or solution in the AWS Cloud based on usage.</a:t>
            </a:r>
          </a:p>
        </p:txBody>
      </p:sp>
      <p:pic>
        <p:nvPicPr>
          <p:cNvPr id="6" name="Picture 5"/>
          <p:cNvPicPr>
            <a:picLocks noChangeAspect="1"/>
          </p:cNvPicPr>
          <p:nvPr/>
        </p:nvPicPr>
        <p:blipFill>
          <a:blip r:embed="rId4"/>
          <a:stretch>
            <a:fillRect/>
          </a:stretch>
        </p:blipFill>
        <p:spPr>
          <a:xfrm>
            <a:off x="2331971" y="2377118"/>
            <a:ext cx="7506973" cy="391870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4038530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3947696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Optimization</a:t>
            </a:r>
          </a:p>
        </p:txBody>
      </p:sp>
      <p:sp>
        <p:nvSpPr>
          <p:cNvPr id="3" name="Content Placeholder 2"/>
          <p:cNvSpPr>
            <a:spLocks noGrp="1"/>
          </p:cNvSpPr>
          <p:nvPr>
            <p:ph idx="1"/>
          </p:nvPr>
        </p:nvSpPr>
        <p:spPr/>
        <p:txBody>
          <a:bodyPr>
            <a:normAutofit/>
          </a:bodyPr>
          <a:lstStyle/>
          <a:p>
            <a:pPr marL="457200" lvl="1">
              <a:spcBef>
                <a:spcPts val="2400"/>
              </a:spcBef>
            </a:pPr>
            <a:r>
              <a:rPr lang="en-US" sz="2800" dirty="0"/>
              <a:t>Your team performed a security, reliability, and performance assessment and put in every option they thought would increase performance.  Your Cost Explorer indicates that your forecast is higher than your budget.</a:t>
            </a:r>
          </a:p>
          <a:p>
            <a:pPr marL="457200" lvl="1">
              <a:spcBef>
                <a:spcPts val="2400"/>
              </a:spcBef>
            </a:pPr>
            <a:r>
              <a:rPr lang="en-US" sz="2800" dirty="0"/>
              <a:t>Review the diagram and ask questions to identify where improvements can be made to improve the Cost Optimization of the system.</a:t>
            </a:r>
          </a:p>
          <a:p>
            <a:pPr marL="457200" lvl="1">
              <a:spcBef>
                <a:spcPts val="2400"/>
              </a:spcBef>
            </a:pPr>
            <a:r>
              <a:rPr lang="en-US" sz="2800" dirty="0"/>
              <a:t>Recommend ways to redesign the solution in accordance with the      Well-Architected Cost Optimization pillar.</a:t>
            </a:r>
          </a:p>
        </p:txBody>
      </p:sp>
    </p:spTree>
    <p:custDataLst>
      <p:tags r:id="rId1"/>
    </p:custDataLst>
    <p:extLst>
      <p:ext uri="{BB962C8B-B14F-4D97-AF65-F5344CB8AC3E}">
        <p14:creationId xmlns:p14="http://schemas.microsoft.com/office/powerpoint/2010/main" val="1575923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rot="10800000">
            <a:off x="10483219" y="2226491"/>
            <a:ext cx="419287" cy="1487469"/>
          </a:xfrm>
          <a:prstGeom prst="can">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9F8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an 7"/>
          <p:cNvSpPr/>
          <p:nvPr/>
        </p:nvSpPr>
        <p:spPr>
          <a:xfrm rot="5400000">
            <a:off x="9603247" y="1246759"/>
            <a:ext cx="428791" cy="1620567"/>
          </a:xfrm>
          <a:prstGeom prst="can">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9F8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10131409" y="3689696"/>
            <a:ext cx="1729249" cy="95126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descr="Corporate-Data-Cen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93988" y="3423075"/>
            <a:ext cx="495264" cy="495264"/>
          </a:xfrm>
          <a:prstGeom prst="rect">
            <a:avLst/>
          </a:prstGeom>
        </p:spPr>
      </p:pic>
      <p:sp>
        <p:nvSpPr>
          <p:cNvPr id="13" name="TextBox 37"/>
          <p:cNvSpPr txBox="1">
            <a:spLocks noChangeArrowheads="1"/>
          </p:cNvSpPr>
          <p:nvPr/>
        </p:nvSpPr>
        <p:spPr bwMode="auto">
          <a:xfrm>
            <a:off x="10869951" y="1820030"/>
            <a:ext cx="848079" cy="420756"/>
          </a:xfrm>
          <a:prstGeom prst="rect">
            <a:avLst/>
          </a:prstGeom>
          <a:noFill/>
          <a:ln w="9525">
            <a:noFill/>
            <a:miter lim="800000"/>
            <a:headEnd/>
            <a:tailEnd/>
          </a:ln>
        </p:spPr>
        <p:txBody>
          <a:bodyPr wrap="square">
            <a:spAutoFit/>
          </a:bodyPr>
          <a:lstStyle/>
          <a:p>
            <a:r>
              <a:rPr lang="en-US" sz="1067"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Direct Connect</a:t>
            </a:r>
          </a:p>
        </p:txBody>
      </p:sp>
      <p:sp>
        <p:nvSpPr>
          <p:cNvPr id="16" name="Rounded Rectangle 15"/>
          <p:cNvSpPr/>
          <p:nvPr/>
        </p:nvSpPr>
        <p:spPr>
          <a:xfrm>
            <a:off x="2834137" y="1396228"/>
            <a:ext cx="6306564" cy="504422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ounded Rectangle 17"/>
          <p:cNvSpPr/>
          <p:nvPr/>
        </p:nvSpPr>
        <p:spPr>
          <a:xfrm>
            <a:off x="3859398" y="3225910"/>
            <a:ext cx="1838932" cy="13115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7"/>
          <p:cNvSpPr txBox="1">
            <a:spLocks noChangeArrowheads="1"/>
          </p:cNvSpPr>
          <p:nvPr/>
        </p:nvSpPr>
        <p:spPr bwMode="auto">
          <a:xfrm>
            <a:off x="3888877" y="4309521"/>
            <a:ext cx="1605769" cy="235898"/>
          </a:xfrm>
          <a:prstGeom prst="rect">
            <a:avLst/>
          </a:prstGeom>
          <a:noFill/>
          <a:ln w="9525">
            <a:noFill/>
            <a:miter lim="800000"/>
            <a:headEnd/>
            <a:tailEnd/>
          </a:ln>
        </p:spPr>
        <p:txBody>
          <a:bodyPr wrap="square">
            <a:spAutoFit/>
          </a:bodyPr>
          <a:lstStyle/>
          <a:p>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21" name="Rounded Rectangle 20"/>
          <p:cNvSpPr/>
          <p:nvPr/>
        </p:nvSpPr>
        <p:spPr>
          <a:xfrm>
            <a:off x="3197811" y="1490257"/>
            <a:ext cx="2606695" cy="477675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32"/>
          <p:cNvSpPr txBox="1">
            <a:spLocks noChangeArrowheads="1"/>
          </p:cNvSpPr>
          <p:nvPr/>
        </p:nvSpPr>
        <p:spPr bwMode="auto">
          <a:xfrm>
            <a:off x="3083288" y="6227434"/>
            <a:ext cx="1933597" cy="261610"/>
          </a:xfrm>
          <a:prstGeom prst="rect">
            <a:avLst/>
          </a:prstGeom>
          <a:noFill/>
          <a:ln w="9525">
            <a:noFill/>
            <a:miter lim="800000"/>
            <a:headEnd/>
            <a:tailEnd/>
          </a:ln>
        </p:spPr>
        <p:txBody>
          <a:bodyPr wrap="square">
            <a:spAutoFit/>
          </a:body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23" name="Rounded Rectangle 22"/>
          <p:cNvSpPr/>
          <p:nvPr/>
        </p:nvSpPr>
        <p:spPr>
          <a:xfrm>
            <a:off x="3296903" y="4642841"/>
            <a:ext cx="2168044" cy="129297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4004800" y="5359006"/>
            <a:ext cx="1315320" cy="12311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Primary Database</a:t>
            </a:r>
          </a:p>
        </p:txBody>
      </p:sp>
      <p:sp>
        <p:nvSpPr>
          <p:cNvPr id="27" name="Rounded Rectangle 26"/>
          <p:cNvSpPr/>
          <p:nvPr/>
        </p:nvSpPr>
        <p:spPr>
          <a:xfrm>
            <a:off x="6044930" y="3224171"/>
            <a:ext cx="1860023" cy="13115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37"/>
          <p:cNvSpPr txBox="1">
            <a:spLocks noChangeArrowheads="1"/>
          </p:cNvSpPr>
          <p:nvPr/>
        </p:nvSpPr>
        <p:spPr bwMode="auto">
          <a:xfrm>
            <a:off x="5985448" y="4289657"/>
            <a:ext cx="1614811" cy="235898"/>
          </a:xfrm>
          <a:prstGeom prst="rect">
            <a:avLst/>
          </a:prstGeom>
          <a:noFill/>
          <a:ln w="9525">
            <a:noFill/>
            <a:miter lim="800000"/>
            <a:headEnd/>
            <a:tailEnd/>
          </a:ln>
        </p:spPr>
        <p:txBody>
          <a:bodyPr wrap="square">
            <a:spAutoFit/>
          </a:bodyPr>
          <a:lstStyle/>
          <a:p>
            <a:pPr algn="ctr"/>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30" name="Rounded Rectangle 29"/>
          <p:cNvSpPr/>
          <p:nvPr/>
        </p:nvSpPr>
        <p:spPr>
          <a:xfrm>
            <a:off x="5963985" y="1490256"/>
            <a:ext cx="2981768" cy="477675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32"/>
          <p:cNvSpPr txBox="1">
            <a:spLocks noChangeArrowheads="1"/>
          </p:cNvSpPr>
          <p:nvPr/>
        </p:nvSpPr>
        <p:spPr bwMode="auto">
          <a:xfrm>
            <a:off x="5981233" y="6226099"/>
            <a:ext cx="1942639" cy="261610"/>
          </a:xfrm>
          <a:prstGeom prst="rect">
            <a:avLst/>
          </a:prstGeom>
          <a:noFill/>
          <a:ln w="9525">
            <a:noFill/>
            <a:miter lim="800000"/>
            <a:headEnd/>
            <a:tailEnd/>
          </a:ln>
        </p:spPr>
        <p:txBody>
          <a:bodyPr wrap="square">
            <a:spAutoFit/>
          </a:body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32" name="Rounded Rectangle 31"/>
          <p:cNvSpPr/>
          <p:nvPr/>
        </p:nvSpPr>
        <p:spPr>
          <a:xfrm>
            <a:off x="6289933" y="4640963"/>
            <a:ext cx="2655819" cy="129484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5" name="Picture 34"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2943" y="4915982"/>
            <a:ext cx="460548" cy="497399"/>
          </a:xfrm>
          <a:prstGeom prst="rect">
            <a:avLst/>
          </a:prstGeom>
        </p:spPr>
      </p:pic>
      <p:sp>
        <p:nvSpPr>
          <p:cNvPr id="36" name="TextBox 35"/>
          <p:cNvSpPr txBox="1"/>
          <p:nvPr/>
        </p:nvSpPr>
        <p:spPr>
          <a:xfrm>
            <a:off x="6435551" y="5357267"/>
            <a:ext cx="1315320" cy="123111"/>
          </a:xfrm>
          <a:prstGeom prst="rect">
            <a:avLst/>
          </a:prstGeom>
          <a:noFill/>
        </p:spPr>
        <p:txBody>
          <a:bodyPr wrap="square" lIns="0" tIns="0" rIns="0" bIns="0" rtlCol="0">
            <a:spAutoFit/>
          </a:bodyPr>
          <a:lstStyle>
            <a:defPPr>
              <a:defRPr lang="en-US"/>
            </a:defPPr>
            <a:lvl1pPr algn="ctr">
              <a:defRPr sz="600">
                <a:solidFill>
                  <a:srgbClr val="414042"/>
                </a:solidFill>
                <a:latin typeface="Helvetica Neue"/>
                <a:cs typeface="Helvetica Neue"/>
              </a:defRPr>
            </a:lvl1p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Standby Database</a:t>
            </a:r>
          </a:p>
        </p:txBody>
      </p:sp>
      <p:sp>
        <p:nvSpPr>
          <p:cNvPr id="38" name="Rounded Rectangle 37"/>
          <p:cNvSpPr/>
          <p:nvPr/>
        </p:nvSpPr>
        <p:spPr>
          <a:xfrm>
            <a:off x="4087512" y="3547242"/>
            <a:ext cx="3578835" cy="62891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p:cNvSpPr txBox="1"/>
          <p:nvPr/>
        </p:nvSpPr>
        <p:spPr>
          <a:xfrm>
            <a:off x="4014853" y="4005138"/>
            <a:ext cx="1305480" cy="12311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Web/App Server (C4.XL)</a:t>
            </a:r>
          </a:p>
        </p:txBody>
      </p:sp>
      <p:grpSp>
        <p:nvGrpSpPr>
          <p:cNvPr id="42" name="Group 41"/>
          <p:cNvGrpSpPr/>
          <p:nvPr/>
        </p:nvGrpSpPr>
        <p:grpSpPr>
          <a:xfrm>
            <a:off x="6445604" y="3558493"/>
            <a:ext cx="1305480" cy="559907"/>
            <a:chOff x="3250325" y="1692836"/>
            <a:chExt cx="979110" cy="388818"/>
          </a:xfrm>
        </p:grpSpPr>
        <p:sp>
          <p:nvSpPr>
            <p:cNvPr id="43" name="TextBox 42"/>
            <p:cNvSpPr txBox="1"/>
            <p:nvPr/>
          </p:nvSpPr>
          <p:spPr>
            <a:xfrm>
              <a:off x="3250325" y="1996162"/>
              <a:ext cx="979110" cy="85492"/>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Web/App Server (M4.L)</a:t>
              </a:r>
            </a:p>
          </p:txBody>
        </p:sp>
        <p:pic>
          <p:nvPicPr>
            <p:cNvPr id="44" name="Picture 43"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7175" y="1692836"/>
              <a:ext cx="345411" cy="345411"/>
            </a:xfrm>
            <a:prstGeom prst="rect">
              <a:avLst/>
            </a:prstGeom>
          </p:spPr>
        </p:pic>
      </p:grpSp>
      <p:pic>
        <p:nvPicPr>
          <p:cNvPr id="50" name="Picture 49" descr="Auto-Scal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3063" y="3659093"/>
            <a:ext cx="401700" cy="433841"/>
          </a:xfrm>
          <a:prstGeom prst="rect">
            <a:avLst/>
          </a:prstGeom>
        </p:spPr>
      </p:pic>
      <p:pic>
        <p:nvPicPr>
          <p:cNvPr id="52" name="Picture 51"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7326" y="3563853"/>
            <a:ext cx="460548" cy="497399"/>
          </a:xfrm>
          <a:prstGeom prst="rect">
            <a:avLst/>
          </a:prstGeom>
        </p:spPr>
      </p:pic>
      <p:pic>
        <p:nvPicPr>
          <p:cNvPr id="55" name="Picture 54"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2191" y="4917719"/>
            <a:ext cx="460548" cy="497399"/>
          </a:xfrm>
          <a:prstGeom prst="rect">
            <a:avLst/>
          </a:prstGeom>
        </p:spPr>
      </p:pic>
      <p:pic>
        <p:nvPicPr>
          <p:cNvPr id="57" name="Picture 56" descr="Amazon-Elastic-Block-Storag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0903" y="5020228"/>
            <a:ext cx="280815" cy="303285"/>
          </a:xfrm>
          <a:prstGeom prst="rect">
            <a:avLst/>
          </a:prstGeom>
        </p:spPr>
      </p:pic>
      <p:pic>
        <p:nvPicPr>
          <p:cNvPr id="58" name="Picture 57" descr="Amazon-Elastic-Block-Storag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0429" y="5020228"/>
            <a:ext cx="280815" cy="303285"/>
          </a:xfrm>
          <a:prstGeom prst="rect">
            <a:avLst/>
          </a:prstGeom>
        </p:spPr>
      </p:pic>
      <p:pic>
        <p:nvPicPr>
          <p:cNvPr id="59" name="Picture 58" descr="VPC-Rout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090" y="4532546"/>
            <a:ext cx="617351" cy="666748"/>
          </a:xfrm>
          <a:prstGeom prst="rect">
            <a:avLst/>
          </a:prstGeom>
        </p:spPr>
      </p:pic>
      <p:grpSp>
        <p:nvGrpSpPr>
          <p:cNvPr id="60" name="Group 21"/>
          <p:cNvGrpSpPr>
            <a:grpSpLocks/>
          </p:cNvGrpSpPr>
          <p:nvPr/>
        </p:nvGrpSpPr>
        <p:grpSpPr bwMode="auto">
          <a:xfrm>
            <a:off x="3393845" y="4856432"/>
            <a:ext cx="1926280" cy="775757"/>
            <a:chOff x="545458" y="4783771"/>
            <a:chExt cx="2293787" cy="1733798"/>
          </a:xfrm>
        </p:grpSpPr>
        <p:sp>
          <p:nvSpPr>
            <p:cNvPr id="61" name="Rounded Rectangle 6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Rounded Rectangle 6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3" name="Group 21"/>
          <p:cNvGrpSpPr>
            <a:grpSpLocks/>
          </p:cNvGrpSpPr>
          <p:nvPr/>
        </p:nvGrpSpPr>
        <p:grpSpPr bwMode="auto">
          <a:xfrm>
            <a:off x="4005021" y="3451163"/>
            <a:ext cx="1315319" cy="807808"/>
            <a:chOff x="545458" y="4783771"/>
            <a:chExt cx="2293787" cy="1733798"/>
          </a:xfrm>
        </p:grpSpPr>
        <p:sp>
          <p:nvSpPr>
            <p:cNvPr id="64" name="Rounded Rectangle 6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ounded Rectangle 6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6" name="Group 21"/>
          <p:cNvGrpSpPr>
            <a:grpSpLocks/>
          </p:cNvGrpSpPr>
          <p:nvPr/>
        </p:nvGrpSpPr>
        <p:grpSpPr bwMode="auto">
          <a:xfrm>
            <a:off x="6435771" y="3451163"/>
            <a:ext cx="1315319" cy="807808"/>
            <a:chOff x="545458" y="4783771"/>
            <a:chExt cx="2293787" cy="1733798"/>
          </a:xfrm>
        </p:grpSpPr>
        <p:sp>
          <p:nvSpPr>
            <p:cNvPr id="67" name="Rounded Rectangle 66"/>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Rounded Rectangle 67"/>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9" name="Group 21"/>
          <p:cNvGrpSpPr>
            <a:grpSpLocks/>
          </p:cNvGrpSpPr>
          <p:nvPr/>
        </p:nvGrpSpPr>
        <p:grpSpPr bwMode="auto">
          <a:xfrm>
            <a:off x="6435558" y="4854696"/>
            <a:ext cx="2363543" cy="775757"/>
            <a:chOff x="545458" y="4783771"/>
            <a:chExt cx="2293787" cy="1733798"/>
          </a:xfrm>
        </p:grpSpPr>
        <p:sp>
          <p:nvSpPr>
            <p:cNvPr id="70" name="Rounded Rectangle 69"/>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ounded Rectangle 70"/>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2" name="Rounded Rectangle 71"/>
          <p:cNvSpPr/>
          <p:nvPr/>
        </p:nvSpPr>
        <p:spPr>
          <a:xfrm>
            <a:off x="6044929" y="2018963"/>
            <a:ext cx="1855203" cy="10912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TextBox 37"/>
          <p:cNvSpPr txBox="1">
            <a:spLocks noChangeArrowheads="1"/>
          </p:cNvSpPr>
          <p:nvPr/>
        </p:nvSpPr>
        <p:spPr bwMode="auto">
          <a:xfrm>
            <a:off x="6301848" y="1967291"/>
            <a:ext cx="1614811" cy="235898"/>
          </a:xfrm>
          <a:prstGeom prst="rect">
            <a:avLst/>
          </a:prstGeom>
          <a:noFill/>
          <a:ln w="9525">
            <a:noFill/>
            <a:miter lim="800000"/>
            <a:headEnd/>
            <a:tailEnd/>
          </a:ln>
        </p:spPr>
        <p:txBody>
          <a:bodyPr wrap="square">
            <a:spAutoFit/>
          </a:bodyPr>
          <a:lstStyle/>
          <a:p>
            <a:pPr algn="ctr"/>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DMZ</a:t>
            </a:r>
          </a:p>
        </p:txBody>
      </p:sp>
      <p:sp>
        <p:nvSpPr>
          <p:cNvPr id="75" name="Rounded Rectangle 74"/>
          <p:cNvSpPr/>
          <p:nvPr/>
        </p:nvSpPr>
        <p:spPr>
          <a:xfrm>
            <a:off x="3866369" y="2016343"/>
            <a:ext cx="1831961" cy="10912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TextBox 37"/>
          <p:cNvSpPr txBox="1">
            <a:spLocks noChangeArrowheads="1"/>
          </p:cNvSpPr>
          <p:nvPr/>
        </p:nvSpPr>
        <p:spPr bwMode="auto">
          <a:xfrm>
            <a:off x="3866368" y="1965237"/>
            <a:ext cx="1614811" cy="235898"/>
          </a:xfrm>
          <a:prstGeom prst="rect">
            <a:avLst/>
          </a:prstGeom>
          <a:noFill/>
          <a:ln w="9525">
            <a:noFill/>
            <a:miter lim="800000"/>
            <a:headEnd/>
            <a:tailEnd/>
          </a:ln>
        </p:spPr>
        <p:txBody>
          <a:bodyPr wrap="square">
            <a:spAutoFit/>
          </a:bodyPr>
          <a:lstStyle/>
          <a:p>
            <a:pPr algn="ctr"/>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DMZ</a:t>
            </a:r>
          </a:p>
        </p:txBody>
      </p:sp>
      <p:pic>
        <p:nvPicPr>
          <p:cNvPr id="77" name="Picture 76"/>
          <p:cNvPicPr>
            <a:picLocks noChangeAspect="1"/>
          </p:cNvPicPr>
          <p:nvPr/>
        </p:nvPicPr>
        <p:blipFill>
          <a:blip r:embed="rId9"/>
          <a:stretch>
            <a:fillRect/>
          </a:stretch>
        </p:blipFill>
        <p:spPr>
          <a:xfrm>
            <a:off x="3945205" y="1898645"/>
            <a:ext cx="147617" cy="178185"/>
          </a:xfrm>
          <a:prstGeom prst="rect">
            <a:avLst/>
          </a:prstGeom>
        </p:spPr>
      </p:pic>
      <p:sp>
        <p:nvSpPr>
          <p:cNvPr id="78" name="TextBox 77"/>
          <p:cNvSpPr txBox="1"/>
          <p:nvPr/>
        </p:nvSpPr>
        <p:spPr>
          <a:xfrm>
            <a:off x="3945205" y="2625387"/>
            <a:ext cx="691123" cy="24622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AZ Bastion Server</a:t>
            </a:r>
          </a:p>
        </p:txBody>
      </p:sp>
      <p:pic>
        <p:nvPicPr>
          <p:cNvPr id="79" name="Picture 78"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0498" y="2184103"/>
            <a:ext cx="460548" cy="497399"/>
          </a:xfrm>
          <a:prstGeom prst="rect">
            <a:avLst/>
          </a:prstGeom>
        </p:spPr>
      </p:pic>
      <p:sp>
        <p:nvSpPr>
          <p:cNvPr id="80" name="TextBox 79"/>
          <p:cNvSpPr txBox="1"/>
          <p:nvPr/>
        </p:nvSpPr>
        <p:spPr>
          <a:xfrm>
            <a:off x="7135148" y="2629843"/>
            <a:ext cx="691123" cy="24622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AZ Bastion Server</a:t>
            </a:r>
          </a:p>
        </p:txBody>
      </p:sp>
      <p:pic>
        <p:nvPicPr>
          <p:cNvPr id="81" name="Picture 80"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0439" y="2188559"/>
            <a:ext cx="460548" cy="497399"/>
          </a:xfrm>
          <a:prstGeom prst="rect">
            <a:avLst/>
          </a:prstGeom>
        </p:spPr>
      </p:pic>
      <p:grpSp>
        <p:nvGrpSpPr>
          <p:cNvPr id="82" name="Group 21"/>
          <p:cNvGrpSpPr>
            <a:grpSpLocks/>
          </p:cNvGrpSpPr>
          <p:nvPr/>
        </p:nvGrpSpPr>
        <p:grpSpPr bwMode="auto">
          <a:xfrm>
            <a:off x="7139332" y="2150707"/>
            <a:ext cx="682755" cy="766396"/>
            <a:chOff x="545458" y="4783771"/>
            <a:chExt cx="2293787" cy="1733798"/>
          </a:xfrm>
        </p:grpSpPr>
        <p:sp>
          <p:nvSpPr>
            <p:cNvPr id="83" name="Rounded Rectangle 8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ounded Rectangle 8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5" name="TextBox 84"/>
          <p:cNvSpPr txBox="1"/>
          <p:nvPr/>
        </p:nvSpPr>
        <p:spPr>
          <a:xfrm>
            <a:off x="6376712" y="2604222"/>
            <a:ext cx="691123" cy="24622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Reverse </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Proxy</a:t>
            </a:r>
          </a:p>
        </p:txBody>
      </p:sp>
      <p:grpSp>
        <p:nvGrpSpPr>
          <p:cNvPr id="86" name="Group 21"/>
          <p:cNvGrpSpPr>
            <a:grpSpLocks/>
          </p:cNvGrpSpPr>
          <p:nvPr/>
        </p:nvGrpSpPr>
        <p:grpSpPr bwMode="auto">
          <a:xfrm>
            <a:off x="6380896" y="2146251"/>
            <a:ext cx="682755" cy="766396"/>
            <a:chOff x="545458" y="4783771"/>
            <a:chExt cx="2293787" cy="1733798"/>
          </a:xfrm>
        </p:grpSpPr>
        <p:sp>
          <p:nvSpPr>
            <p:cNvPr id="87" name="Rounded Rectangle 86"/>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ounded Rectangle 87"/>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9" name="TextBox 88"/>
          <p:cNvSpPr txBox="1"/>
          <p:nvPr/>
        </p:nvSpPr>
        <p:spPr>
          <a:xfrm>
            <a:off x="4723200" y="2608675"/>
            <a:ext cx="691123" cy="24622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Reverse </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Proxy</a:t>
            </a:r>
          </a:p>
        </p:txBody>
      </p:sp>
      <p:grpSp>
        <p:nvGrpSpPr>
          <p:cNvPr id="90" name="Group 21"/>
          <p:cNvGrpSpPr>
            <a:grpSpLocks/>
          </p:cNvGrpSpPr>
          <p:nvPr/>
        </p:nvGrpSpPr>
        <p:grpSpPr bwMode="auto">
          <a:xfrm>
            <a:off x="4727384" y="2150707"/>
            <a:ext cx="682755" cy="766396"/>
            <a:chOff x="545458" y="4783771"/>
            <a:chExt cx="2293787" cy="1733798"/>
          </a:xfrm>
        </p:grpSpPr>
        <p:sp>
          <p:nvSpPr>
            <p:cNvPr id="91" name="Rounded Rectangle 9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Rounded Rectangle 9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95" name="Rounded Rectangle 94"/>
          <p:cNvSpPr/>
          <p:nvPr/>
        </p:nvSpPr>
        <p:spPr>
          <a:xfrm>
            <a:off x="4790255" y="2203844"/>
            <a:ext cx="2210031" cy="66530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6" name="Picture 95" descr="Auto-Scal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3063" y="2336861"/>
            <a:ext cx="401700" cy="433841"/>
          </a:xfrm>
          <a:prstGeom prst="rect">
            <a:avLst/>
          </a:prstGeom>
        </p:spPr>
      </p:pic>
      <p:pic>
        <p:nvPicPr>
          <p:cNvPr id="99" name="Picture 98"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8491" y="2188559"/>
            <a:ext cx="460548" cy="497399"/>
          </a:xfrm>
          <a:prstGeom prst="rect">
            <a:avLst/>
          </a:prstGeom>
        </p:spPr>
      </p:pic>
      <p:pic>
        <p:nvPicPr>
          <p:cNvPr id="100" name="Picture 99" descr="EC2-Instan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2003" y="2184103"/>
            <a:ext cx="460548" cy="497399"/>
          </a:xfrm>
          <a:prstGeom prst="rect">
            <a:avLst/>
          </a:prstGeom>
        </p:spPr>
      </p:pic>
      <p:sp>
        <p:nvSpPr>
          <p:cNvPr id="107" name="TextBox 106"/>
          <p:cNvSpPr txBox="1"/>
          <p:nvPr/>
        </p:nvSpPr>
        <p:spPr>
          <a:xfrm>
            <a:off x="8168689" y="1842647"/>
            <a:ext cx="669377" cy="461665"/>
          </a:xfrm>
          <a:prstGeom prst="rect">
            <a:avLst/>
          </a:prstGeom>
          <a:noFill/>
        </p:spPr>
        <p:txBody>
          <a:bodyPr wrap="square" rtlCol="0">
            <a:spAutoFit/>
          </a:bodyPr>
          <a:lstStyle/>
          <a:p>
            <a:pPr algn="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Virtual Private Gateway</a:t>
            </a:r>
          </a:p>
        </p:txBody>
      </p:sp>
      <p:grpSp>
        <p:nvGrpSpPr>
          <p:cNvPr id="127" name="Group 21"/>
          <p:cNvGrpSpPr>
            <a:grpSpLocks/>
          </p:cNvGrpSpPr>
          <p:nvPr/>
        </p:nvGrpSpPr>
        <p:grpSpPr bwMode="auto">
          <a:xfrm>
            <a:off x="3949389" y="2146251"/>
            <a:ext cx="682755" cy="766396"/>
            <a:chOff x="545458" y="4783771"/>
            <a:chExt cx="2293787" cy="1733798"/>
          </a:xfrm>
        </p:grpSpPr>
        <p:sp>
          <p:nvSpPr>
            <p:cNvPr id="128" name="Rounded Rectangle 127"/>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Rounded Rectangle 128"/>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1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31" name="Picture 130" descr="CloudWatc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92112" y="2912648"/>
            <a:ext cx="560037" cy="560037"/>
          </a:xfrm>
          <a:prstGeom prst="rect">
            <a:avLst/>
          </a:prstGeom>
        </p:spPr>
      </p:pic>
      <p:pic>
        <p:nvPicPr>
          <p:cNvPr id="132" name="Picture 131" descr="CloudWatch-Alar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5832" y="3722408"/>
            <a:ext cx="560037" cy="560037"/>
          </a:xfrm>
          <a:prstGeom prst="rect">
            <a:avLst/>
          </a:prstGeom>
        </p:spPr>
      </p:pic>
      <p:pic>
        <p:nvPicPr>
          <p:cNvPr id="133" name="Picture 132" descr="CloudTrail.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35071" y="4547280"/>
            <a:ext cx="427599" cy="513117"/>
          </a:xfrm>
          <a:prstGeom prst="rect">
            <a:avLst/>
          </a:prstGeom>
        </p:spPr>
      </p:pic>
      <p:pic>
        <p:nvPicPr>
          <p:cNvPr id="140" name="Picture 139" descr="Direct-Connect.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5855" y="1711648"/>
            <a:ext cx="682749" cy="682749"/>
          </a:xfrm>
          <a:prstGeom prst="rect">
            <a:avLst/>
          </a:prstGeom>
        </p:spPr>
      </p:pic>
      <p:pic>
        <p:nvPicPr>
          <p:cNvPr id="141" name="Picture 140" descr="VPC-Customer-Gateway-.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91503" y="3396213"/>
            <a:ext cx="586959" cy="586960"/>
          </a:xfrm>
          <a:prstGeom prst="rect">
            <a:avLst/>
          </a:prstGeom>
        </p:spPr>
      </p:pic>
      <p:pic>
        <p:nvPicPr>
          <p:cNvPr id="150" name="Picture 149"/>
          <p:cNvPicPr>
            <a:picLocks noChangeAspect="1"/>
          </p:cNvPicPr>
          <p:nvPr/>
        </p:nvPicPr>
        <p:blipFill>
          <a:blip r:embed="rId15"/>
          <a:stretch>
            <a:fillRect/>
          </a:stretch>
        </p:blipFill>
        <p:spPr>
          <a:xfrm>
            <a:off x="10487736" y="4258971"/>
            <a:ext cx="382213" cy="301444"/>
          </a:xfrm>
          <a:prstGeom prst="rect">
            <a:avLst/>
          </a:prstGeom>
        </p:spPr>
      </p:pic>
      <p:pic>
        <p:nvPicPr>
          <p:cNvPr id="157" name="Picture 156" descr="VPN-Gateway-.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83400" y="1736373"/>
            <a:ext cx="636856" cy="636856"/>
          </a:xfrm>
          <a:prstGeom prst="rect">
            <a:avLst/>
          </a:prstGeom>
        </p:spPr>
      </p:pic>
      <p:pic>
        <p:nvPicPr>
          <p:cNvPr id="165" name="Picture 164" descr="ElasticCache-Cache-Node.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85732" y="4851413"/>
            <a:ext cx="626059" cy="626059"/>
          </a:xfrm>
          <a:prstGeom prst="rect">
            <a:avLst/>
          </a:prstGeom>
        </p:spPr>
      </p:pic>
      <p:sp>
        <p:nvSpPr>
          <p:cNvPr id="166" name="TextBox 165"/>
          <p:cNvSpPr txBox="1"/>
          <p:nvPr/>
        </p:nvSpPr>
        <p:spPr>
          <a:xfrm>
            <a:off x="7798767" y="5418822"/>
            <a:ext cx="1071288" cy="12311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pic>
        <p:nvPicPr>
          <p:cNvPr id="167" name="Picture 166" descr="ElasticCache-Cache-Node.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96996" y="4846317"/>
            <a:ext cx="626059" cy="626059"/>
          </a:xfrm>
          <a:prstGeom prst="rect">
            <a:avLst/>
          </a:prstGeom>
        </p:spPr>
      </p:pic>
      <p:sp>
        <p:nvSpPr>
          <p:cNvPr id="168" name="TextBox 167"/>
          <p:cNvSpPr txBox="1"/>
          <p:nvPr/>
        </p:nvSpPr>
        <p:spPr>
          <a:xfrm>
            <a:off x="3310031" y="5413726"/>
            <a:ext cx="1071288" cy="123111"/>
          </a:xfrm>
          <a:prstGeom prst="rect">
            <a:avLst/>
          </a:prstGeom>
          <a:noFill/>
        </p:spPr>
        <p:txBody>
          <a:bodyPr wrap="square" lIns="0" tIns="0" rIns="0" bIns="0"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pic>
        <p:nvPicPr>
          <p:cNvPr id="169" name="Picture 124" descr="DynamoDB.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15436" y="2073812"/>
            <a:ext cx="516733" cy="516733"/>
          </a:xfrm>
          <a:prstGeom prst="rect">
            <a:avLst/>
          </a:prstGeom>
        </p:spPr>
      </p:pic>
      <p:sp>
        <p:nvSpPr>
          <p:cNvPr id="170" name="TextBox 125"/>
          <p:cNvSpPr txBox="1"/>
          <p:nvPr/>
        </p:nvSpPr>
        <p:spPr>
          <a:xfrm>
            <a:off x="1619087" y="2543524"/>
            <a:ext cx="1509432" cy="338554"/>
          </a:xfrm>
          <a:prstGeom prst="rect">
            <a:avLst/>
          </a:prstGeom>
          <a:noFill/>
        </p:spPr>
        <p:txBody>
          <a:bodyPr wrap="square"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DynamoDB</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Session Info</a:t>
            </a:r>
          </a:p>
        </p:txBody>
      </p:sp>
      <p:sp>
        <p:nvSpPr>
          <p:cNvPr id="171" name="TextBox 125"/>
          <p:cNvSpPr txBox="1"/>
          <p:nvPr/>
        </p:nvSpPr>
        <p:spPr>
          <a:xfrm>
            <a:off x="1612843" y="3417198"/>
            <a:ext cx="1509432" cy="338554"/>
          </a:xfrm>
          <a:prstGeom prst="rect">
            <a:avLst/>
          </a:prstGeom>
          <a:noFill/>
        </p:spPr>
        <p:txBody>
          <a:bodyPr wrap="square"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CloudWatch</a:t>
            </a:r>
          </a:p>
        </p:txBody>
      </p:sp>
      <p:sp>
        <p:nvSpPr>
          <p:cNvPr id="172" name="TextBox 125"/>
          <p:cNvSpPr txBox="1"/>
          <p:nvPr/>
        </p:nvSpPr>
        <p:spPr>
          <a:xfrm>
            <a:off x="1612843" y="4187772"/>
            <a:ext cx="1509432" cy="338554"/>
          </a:xfrm>
          <a:prstGeom prst="rect">
            <a:avLst/>
          </a:prstGeom>
          <a:noFill/>
        </p:spPr>
        <p:txBody>
          <a:bodyPr wrap="square"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CloudWatch</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Alarms</a:t>
            </a:r>
          </a:p>
        </p:txBody>
      </p:sp>
      <p:sp>
        <p:nvSpPr>
          <p:cNvPr id="173" name="TextBox 125"/>
          <p:cNvSpPr txBox="1"/>
          <p:nvPr/>
        </p:nvSpPr>
        <p:spPr>
          <a:xfrm>
            <a:off x="1600161" y="5015123"/>
            <a:ext cx="1509432" cy="215444"/>
          </a:xfrm>
          <a:prstGeom prst="rect">
            <a:avLst/>
          </a:prstGeom>
          <a:noFill/>
        </p:spPr>
        <p:txBody>
          <a:bodyPr wrap="square"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CloudTrail</a:t>
            </a:r>
          </a:p>
        </p:txBody>
      </p:sp>
      <p:sp>
        <p:nvSpPr>
          <p:cNvPr id="174" name="TextBox 125"/>
          <p:cNvSpPr txBox="1"/>
          <p:nvPr/>
        </p:nvSpPr>
        <p:spPr>
          <a:xfrm>
            <a:off x="1600161" y="5861630"/>
            <a:ext cx="1509432" cy="338554"/>
          </a:xfrm>
          <a:prstGeom prst="rect">
            <a:avLst/>
          </a:prstGeom>
          <a:noFill/>
        </p:spPr>
        <p:txBody>
          <a:bodyPr wrap="square" rtlCol="0">
            <a:spAutoFit/>
          </a:bodyPr>
          <a:lstStyle/>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Amazon S3 </a:t>
            </a:r>
          </a:p>
          <a:p>
            <a:pPr algn="ctr"/>
            <a:r>
              <a:rPr lang="en-US" sz="8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Static Content</a:t>
            </a:r>
          </a:p>
        </p:txBody>
      </p:sp>
      <p:sp>
        <p:nvSpPr>
          <p:cNvPr id="175" name="Rounded Rectangle 174"/>
          <p:cNvSpPr/>
          <p:nvPr/>
        </p:nvSpPr>
        <p:spPr>
          <a:xfrm>
            <a:off x="1904276" y="1209367"/>
            <a:ext cx="7415981" cy="529591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41404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2" name="Picture 10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80418" y="1248029"/>
            <a:ext cx="646447" cy="421985"/>
          </a:xfrm>
          <a:prstGeom prst="rect">
            <a:avLst/>
          </a:prstGeom>
        </p:spPr>
      </p:pic>
      <p:pic>
        <p:nvPicPr>
          <p:cNvPr id="105" name="Picture 1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55101" y="5320600"/>
            <a:ext cx="447091" cy="536509"/>
          </a:xfrm>
          <a:prstGeom prst="rect">
            <a:avLst/>
          </a:prstGeom>
        </p:spPr>
      </p:pic>
      <p:pic>
        <p:nvPicPr>
          <p:cNvPr id="108" name="Picture 107"/>
          <p:cNvPicPr>
            <a:picLocks noChangeAspect="1"/>
          </p:cNvPicPr>
          <p:nvPr/>
        </p:nvPicPr>
        <p:blipFill>
          <a:blip r:embed="rId9"/>
          <a:stretch>
            <a:fillRect/>
          </a:stretch>
        </p:blipFill>
        <p:spPr>
          <a:xfrm>
            <a:off x="6371797" y="1898645"/>
            <a:ext cx="147617" cy="178185"/>
          </a:xfrm>
          <a:prstGeom prst="rect">
            <a:avLst/>
          </a:prstGeom>
        </p:spPr>
      </p:pic>
      <p:pic>
        <p:nvPicPr>
          <p:cNvPr id="109" name="Picture 108"/>
          <p:cNvPicPr>
            <a:picLocks noChangeAspect="1"/>
          </p:cNvPicPr>
          <p:nvPr/>
        </p:nvPicPr>
        <p:blipFill>
          <a:blip r:embed="rId9"/>
          <a:stretch>
            <a:fillRect/>
          </a:stretch>
        </p:blipFill>
        <p:spPr>
          <a:xfrm>
            <a:off x="3945205" y="3108809"/>
            <a:ext cx="147617" cy="178185"/>
          </a:xfrm>
          <a:prstGeom prst="rect">
            <a:avLst/>
          </a:prstGeom>
        </p:spPr>
      </p:pic>
      <p:pic>
        <p:nvPicPr>
          <p:cNvPr id="110" name="Picture 109"/>
          <p:cNvPicPr>
            <a:picLocks noChangeAspect="1"/>
          </p:cNvPicPr>
          <p:nvPr/>
        </p:nvPicPr>
        <p:blipFill>
          <a:blip r:embed="rId9"/>
          <a:stretch>
            <a:fillRect/>
          </a:stretch>
        </p:blipFill>
        <p:spPr>
          <a:xfrm>
            <a:off x="6371269" y="3108272"/>
            <a:ext cx="147617" cy="178185"/>
          </a:xfrm>
          <a:prstGeom prst="rect">
            <a:avLst/>
          </a:prstGeom>
        </p:spPr>
      </p:pic>
      <p:pic>
        <p:nvPicPr>
          <p:cNvPr id="111" name="Picture 110"/>
          <p:cNvPicPr>
            <a:picLocks noChangeAspect="1"/>
          </p:cNvPicPr>
          <p:nvPr/>
        </p:nvPicPr>
        <p:blipFill>
          <a:blip r:embed="rId9"/>
          <a:stretch>
            <a:fillRect/>
          </a:stretch>
        </p:blipFill>
        <p:spPr>
          <a:xfrm>
            <a:off x="3380988" y="4532546"/>
            <a:ext cx="147617" cy="178185"/>
          </a:xfrm>
          <a:prstGeom prst="rect">
            <a:avLst/>
          </a:prstGeom>
        </p:spPr>
      </p:pic>
      <p:pic>
        <p:nvPicPr>
          <p:cNvPr id="112" name="Picture 111"/>
          <p:cNvPicPr>
            <a:picLocks noChangeAspect="1"/>
          </p:cNvPicPr>
          <p:nvPr/>
        </p:nvPicPr>
        <p:blipFill>
          <a:blip r:embed="rId9"/>
          <a:stretch>
            <a:fillRect/>
          </a:stretch>
        </p:blipFill>
        <p:spPr>
          <a:xfrm>
            <a:off x="6374390" y="4547857"/>
            <a:ext cx="147617" cy="178185"/>
          </a:xfrm>
          <a:prstGeom prst="rect">
            <a:avLst/>
          </a:prstGeom>
        </p:spPr>
      </p:pic>
      <p:sp>
        <p:nvSpPr>
          <p:cNvPr id="113" name="TextBox 37"/>
          <p:cNvSpPr txBox="1">
            <a:spLocks noChangeArrowheads="1"/>
          </p:cNvSpPr>
          <p:nvPr/>
        </p:nvSpPr>
        <p:spPr bwMode="auto">
          <a:xfrm>
            <a:off x="3543904" y="2888305"/>
            <a:ext cx="1614811" cy="235898"/>
          </a:xfrm>
          <a:prstGeom prst="rect">
            <a:avLst/>
          </a:prstGeom>
          <a:noFill/>
          <a:ln w="9525">
            <a:noFill/>
            <a:miter lim="800000"/>
            <a:headEnd/>
            <a:tailEnd/>
          </a:ln>
        </p:spPr>
        <p:txBody>
          <a:bodyPr wrap="square">
            <a:spAutoFit/>
          </a:bodyPr>
          <a:lstStyle/>
          <a:p>
            <a:pPr algn="ctr"/>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114" name="TextBox 37"/>
          <p:cNvSpPr txBox="1">
            <a:spLocks noChangeArrowheads="1"/>
          </p:cNvSpPr>
          <p:nvPr/>
        </p:nvSpPr>
        <p:spPr bwMode="auto">
          <a:xfrm>
            <a:off x="5972909" y="2899653"/>
            <a:ext cx="1614811" cy="235898"/>
          </a:xfrm>
          <a:prstGeom prst="rect">
            <a:avLst/>
          </a:prstGeom>
          <a:noFill/>
          <a:ln w="9525">
            <a:noFill/>
            <a:miter lim="800000"/>
            <a:headEnd/>
            <a:tailEnd/>
          </a:ln>
        </p:spPr>
        <p:txBody>
          <a:bodyPr wrap="square">
            <a:spAutoFit/>
          </a:bodyPr>
          <a:lstStyle/>
          <a:p>
            <a:pPr algn="ctr"/>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115" name="TextBox 37"/>
          <p:cNvSpPr txBox="1">
            <a:spLocks noChangeArrowheads="1"/>
          </p:cNvSpPr>
          <p:nvPr/>
        </p:nvSpPr>
        <p:spPr bwMode="auto">
          <a:xfrm>
            <a:off x="3307862" y="5699828"/>
            <a:ext cx="1605769" cy="235898"/>
          </a:xfrm>
          <a:prstGeom prst="rect">
            <a:avLst/>
          </a:prstGeom>
          <a:noFill/>
          <a:ln w="9525">
            <a:noFill/>
            <a:miter lim="800000"/>
            <a:headEnd/>
            <a:tailEnd/>
          </a:ln>
        </p:spPr>
        <p:txBody>
          <a:bodyPr wrap="square">
            <a:spAutoFit/>
          </a:bodyPr>
          <a:lstStyle/>
          <a:p>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116" name="TextBox 37"/>
          <p:cNvSpPr txBox="1">
            <a:spLocks noChangeArrowheads="1"/>
          </p:cNvSpPr>
          <p:nvPr/>
        </p:nvSpPr>
        <p:spPr bwMode="auto">
          <a:xfrm>
            <a:off x="6306369" y="5710817"/>
            <a:ext cx="1605769" cy="235898"/>
          </a:xfrm>
          <a:prstGeom prst="rect">
            <a:avLst/>
          </a:prstGeom>
          <a:noFill/>
          <a:ln w="9525">
            <a:noFill/>
            <a:miter lim="800000"/>
            <a:headEnd/>
            <a:tailEnd/>
          </a:ln>
        </p:spPr>
        <p:txBody>
          <a:bodyPr wrap="square">
            <a:spAutoFit/>
          </a:bodyPr>
          <a:lstStyle/>
          <a:p>
            <a:r>
              <a:rPr lang="en-US" sz="933"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117" name="Picture 11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35640" y="1677120"/>
            <a:ext cx="465808" cy="558968"/>
          </a:xfrm>
          <a:prstGeom prst="rect">
            <a:avLst/>
          </a:prstGeom>
        </p:spPr>
      </p:pic>
      <p:pic>
        <p:nvPicPr>
          <p:cNvPr id="118" name="Picture 11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54224" y="3040564"/>
            <a:ext cx="465808" cy="558968"/>
          </a:xfrm>
          <a:prstGeom prst="rect">
            <a:avLst/>
          </a:prstGeom>
        </p:spPr>
      </p:pic>
      <p:sp>
        <p:nvSpPr>
          <p:cNvPr id="104" name="Title 1"/>
          <p:cNvSpPr>
            <a:spLocks noGrp="1"/>
          </p:cNvSpPr>
          <p:nvPr>
            <p:ph type="title"/>
          </p:nvPr>
        </p:nvSpPr>
        <p:spPr/>
        <p:txBody>
          <a:bodyPr/>
          <a:lstStyle/>
          <a:p>
            <a:r>
              <a:rPr lang="en-US" dirty="0"/>
              <a:t>Cost Optimization Exercise</a:t>
            </a:r>
          </a:p>
        </p:txBody>
      </p:sp>
      <p:pic>
        <p:nvPicPr>
          <p:cNvPr id="106" name="Picture 10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88870" y="1228039"/>
            <a:ext cx="457200" cy="457200"/>
          </a:xfrm>
          <a:prstGeom prst="rect">
            <a:avLst/>
          </a:prstGeom>
        </p:spPr>
      </p:pic>
    </p:spTree>
    <p:custDataLst>
      <p:tags r:id="rId1"/>
    </p:custDataLst>
    <p:extLst>
      <p:ext uri="{BB962C8B-B14F-4D97-AF65-F5344CB8AC3E}">
        <p14:creationId xmlns:p14="http://schemas.microsoft.com/office/powerpoint/2010/main" val="3821221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Resources</a:t>
            </a:r>
          </a:p>
        </p:txBody>
      </p:sp>
      <p:sp>
        <p:nvSpPr>
          <p:cNvPr id="5" name="Content Placeholder 4"/>
          <p:cNvSpPr>
            <a:spLocks noGrp="1"/>
          </p:cNvSpPr>
          <p:nvPr>
            <p:ph idx="1"/>
          </p:nvPr>
        </p:nvSpPr>
        <p:spPr/>
        <p:txBody>
          <a:bodyPr/>
          <a:lstStyle/>
          <a:p>
            <a:pPr marL="380990" lvl="1">
              <a:spcBef>
                <a:spcPts val="1200"/>
              </a:spcBef>
            </a:pPr>
            <a:r>
              <a:rPr lang="en-US" dirty="0"/>
              <a:t>Video</a:t>
            </a:r>
          </a:p>
          <a:p>
            <a:pPr marL="914377" lvl="2">
              <a:spcBef>
                <a:spcPts val="1200"/>
              </a:spcBef>
            </a:pPr>
            <a:r>
              <a:rPr lang="en-US" sz="2200" dirty="0">
                <a:hlinkClick r:id="rId4"/>
              </a:rPr>
              <a:t>Cost Optimization on AWS</a:t>
            </a:r>
            <a:endParaRPr lang="en-US" sz="2200" dirty="0"/>
          </a:p>
          <a:p>
            <a:pPr marL="380990" lvl="1">
              <a:spcBef>
                <a:spcPts val="1200"/>
              </a:spcBef>
            </a:pPr>
            <a:r>
              <a:rPr lang="en-US" dirty="0"/>
              <a:t>Documentation</a:t>
            </a:r>
          </a:p>
          <a:p>
            <a:pPr marL="914377" lvl="2">
              <a:spcBef>
                <a:spcPts val="1200"/>
              </a:spcBef>
            </a:pPr>
            <a:r>
              <a:rPr lang="en-US" sz="2200" dirty="0">
                <a:hlinkClick r:id="rId5"/>
              </a:rPr>
              <a:t>AWS Cloud Economics Center</a:t>
            </a:r>
            <a:endParaRPr lang="en-US" sz="2200" dirty="0"/>
          </a:p>
          <a:p>
            <a:pPr marL="380990" lvl="1">
              <a:spcBef>
                <a:spcPts val="1200"/>
              </a:spcBef>
            </a:pPr>
            <a:r>
              <a:rPr lang="en-US" dirty="0"/>
              <a:t>Tools</a:t>
            </a:r>
          </a:p>
          <a:p>
            <a:pPr marL="914377" lvl="2">
              <a:spcBef>
                <a:spcPts val="1200"/>
              </a:spcBef>
            </a:pPr>
            <a:r>
              <a:rPr lang="en-US" sz="2200" dirty="0">
                <a:hlinkClick r:id="rId6"/>
              </a:rPr>
              <a:t>AWS Total Cost of Ownership (TCO) Calculator</a:t>
            </a:r>
            <a:endParaRPr lang="en-US" sz="2200" dirty="0"/>
          </a:p>
          <a:p>
            <a:pPr marL="914377" lvl="2">
              <a:spcBef>
                <a:spcPts val="1200"/>
              </a:spcBef>
            </a:pPr>
            <a:r>
              <a:rPr lang="en-US" sz="2200" dirty="0">
                <a:hlinkClick r:id="rId7"/>
              </a:rPr>
              <a:t>AWS Detailed Billing Reports</a:t>
            </a:r>
            <a:endParaRPr lang="en-US" sz="2200" dirty="0"/>
          </a:p>
          <a:p>
            <a:pPr marL="914377" lvl="2">
              <a:spcBef>
                <a:spcPts val="1200"/>
              </a:spcBef>
            </a:pPr>
            <a:r>
              <a:rPr lang="en-US" sz="2200" dirty="0">
                <a:hlinkClick r:id="rId8"/>
              </a:rPr>
              <a:t>AWS Simple Monthly Calculator</a:t>
            </a:r>
            <a:endParaRPr lang="en-US" sz="2200" dirty="0"/>
          </a:p>
          <a:p>
            <a:pPr marL="914377" lvl="2">
              <a:spcBef>
                <a:spcPts val="1200"/>
              </a:spcBef>
            </a:pPr>
            <a:r>
              <a:rPr lang="en-US" sz="2200" dirty="0">
                <a:hlinkClick r:id="rId9"/>
              </a:rPr>
              <a:t>AWS Cost Explorer</a:t>
            </a:r>
            <a:endParaRPr lang="en-US" sz="2200" dirty="0"/>
          </a:p>
        </p:txBody>
      </p:sp>
    </p:spTree>
    <p:custDataLst>
      <p:tags r:id="rId1"/>
    </p:custDataLst>
    <p:extLst>
      <p:ext uri="{BB962C8B-B14F-4D97-AF65-F5344CB8AC3E}">
        <p14:creationId xmlns:p14="http://schemas.microsoft.com/office/powerpoint/2010/main" val="1922011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274987"/>
            <a:ext cx="11095836" cy="1873007"/>
          </a:xfrm>
        </p:spPr>
        <p:txBody>
          <a:bodyPr>
            <a:noAutofit/>
          </a:bodyPr>
          <a:lstStyle/>
          <a:p>
            <a:r>
              <a:rPr lang="en-US" sz="4800" dirty="0"/>
              <a:t>Appendix A: Cost Optimization Pillar  Questions and Best Practices</a:t>
            </a:r>
          </a:p>
        </p:txBody>
      </p:sp>
    </p:spTree>
    <p:custDataLst>
      <p:tags r:id="rId1"/>
    </p:custDataLst>
    <p:extLst>
      <p:ext uri="{BB962C8B-B14F-4D97-AF65-F5344CB8AC3E}">
        <p14:creationId xmlns:p14="http://schemas.microsoft.com/office/powerpoint/2010/main" val="30867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70951"/>
            <a:ext cx="11115261" cy="779463"/>
          </a:xfrm>
        </p:spPr>
        <p:txBody>
          <a:bodyPr>
            <a:normAutofit/>
          </a:bodyPr>
          <a:lstStyle/>
          <a:p>
            <a:r>
              <a:rPr lang="en-US" dirty="0"/>
              <a:t>Cost Optimization Principles</a:t>
            </a:r>
          </a:p>
        </p:txBody>
      </p:sp>
      <p:sp>
        <p:nvSpPr>
          <p:cNvPr id="3" name="Content Placeholder 2"/>
          <p:cNvSpPr>
            <a:spLocks noGrp="1"/>
          </p:cNvSpPr>
          <p:nvPr>
            <p:ph idx="1"/>
          </p:nvPr>
        </p:nvSpPr>
        <p:spPr/>
        <p:txBody>
          <a:bodyPr vert="horz" lIns="91440" tIns="45720" rIns="91440" bIns="45720" rtlCol="0">
            <a:normAutofit/>
          </a:bodyPr>
          <a:lstStyle/>
          <a:p>
            <a:pPr marL="0" indent="0">
              <a:spcBef>
                <a:spcPts val="1600"/>
              </a:spcBef>
              <a:buNone/>
            </a:pPr>
            <a:r>
              <a:rPr lang="en-US" dirty="0"/>
              <a:t>The ability to avoid or eliminate unneeded cost or suboptimal resources. </a:t>
            </a:r>
          </a:p>
          <a:p>
            <a:pPr marL="1203325" lvl="1">
              <a:spcBef>
                <a:spcPts val="1800"/>
              </a:spcBef>
            </a:pPr>
            <a:r>
              <a:rPr lang="en-US" sz="2800" dirty="0"/>
              <a:t>Cost-effective resources </a:t>
            </a:r>
          </a:p>
          <a:p>
            <a:pPr marL="1203325" lvl="1">
              <a:spcBef>
                <a:spcPts val="1800"/>
              </a:spcBef>
            </a:pPr>
            <a:r>
              <a:rPr lang="en-US" sz="2800" dirty="0"/>
              <a:t>Matched supply and demand </a:t>
            </a:r>
          </a:p>
          <a:p>
            <a:pPr marL="1203325" lvl="1">
              <a:spcBef>
                <a:spcPts val="1800"/>
              </a:spcBef>
            </a:pPr>
            <a:r>
              <a:rPr lang="en-US" sz="2800" dirty="0"/>
              <a:t>Expenditure awareness</a:t>
            </a:r>
          </a:p>
          <a:p>
            <a:pPr marL="1203325" lvl="1">
              <a:spcBef>
                <a:spcPts val="1800"/>
              </a:spcBef>
            </a:pPr>
            <a:r>
              <a:rPr lang="en-US" sz="2800" dirty="0"/>
              <a:t>Optimizing over time </a:t>
            </a:r>
          </a:p>
          <a:p>
            <a:pPr marL="0" indent="0">
              <a:spcBef>
                <a:spcPts val="1600"/>
              </a:spcBef>
              <a:buNone/>
            </a:pPr>
            <a:endParaRPr lang="en-US" dirty="0"/>
          </a:p>
          <a:p>
            <a:pPr marL="1203325" lvl="1">
              <a:spcBef>
                <a:spcPts val="1800"/>
              </a:spcBef>
            </a:pPr>
            <a:endParaRPr lang="en-US" sz="2800" dirty="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1219" y="1992895"/>
            <a:ext cx="3222581" cy="3222581"/>
          </a:xfrm>
          <a:prstGeom prst="rect">
            <a:avLst/>
          </a:prstGeom>
        </p:spPr>
      </p:pic>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8465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#1</a:t>
            </a:r>
          </a:p>
        </p:txBody>
      </p:sp>
      <p:sp>
        <p:nvSpPr>
          <p:cNvPr id="4" name="TextBox 3"/>
          <p:cNvSpPr txBox="1"/>
          <p:nvPr/>
        </p:nvSpPr>
        <p:spPr>
          <a:xfrm>
            <a:off x="2178480" y="3194593"/>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7" name="Content Placeholder 4"/>
          <p:cNvSpPr txBox="1">
            <a:spLocks/>
          </p:cNvSpPr>
          <p:nvPr/>
        </p:nvSpPr>
        <p:spPr>
          <a:xfrm>
            <a:off x="695057" y="3833339"/>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Over-use</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Over-provisioning</a:t>
            </a:r>
          </a:p>
        </p:txBody>
      </p:sp>
      <p:sp>
        <p:nvSpPr>
          <p:cNvPr id="8" name="Content Placeholder 5"/>
          <p:cNvSpPr txBox="1">
            <a:spLocks/>
          </p:cNvSpPr>
          <p:nvPr/>
        </p:nvSpPr>
        <p:spPr>
          <a:xfrm>
            <a:off x="6293394" y="3833339"/>
            <a:ext cx="5418316"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Approaches:</a:t>
            </a:r>
          </a:p>
          <a:p>
            <a:pPr marL="1087438" lvl="2" indent="-350838" defTabSz="914400">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Demand-based using Auto Scaling</a:t>
            </a:r>
          </a:p>
          <a:p>
            <a:pPr marL="1087438" lvl="2" indent="-350838" defTabSz="914400">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Queue-based using Amazon SQS</a:t>
            </a:r>
          </a:p>
          <a:p>
            <a:pPr marL="1087438" lvl="2" indent="-350838" defTabSz="914400">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Time-based using scheduling</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Appropriately provisioned</a:t>
            </a:r>
          </a:p>
        </p:txBody>
      </p:sp>
      <p:sp>
        <p:nvSpPr>
          <p:cNvPr id="11" name="Content Placeholder 2"/>
          <p:cNvSpPr txBox="1">
            <a:spLocks/>
          </p:cNvSpPr>
          <p:nvPr/>
        </p:nvSpPr>
        <p:spPr>
          <a:xfrm>
            <a:off x="1920325" y="1695094"/>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fontScale="92500"/>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u="none" strike="noStrike" kern="1200" cap="none" spc="0" normalizeH="0" baseline="0" noProof="0" dirty="0">
                <a:ln>
                  <a:noFill/>
                </a:ln>
                <a:solidFill>
                  <a:srgbClr val="4D4D4C"/>
                </a:solidFill>
                <a:effectLst/>
                <a:uLnTx/>
                <a:uFillTx/>
                <a:latin typeface="Amazon Ember" panose="020B0603020204020204" pitchFamily="34" charset="0"/>
                <a:ea typeface="Amazon Ember" panose="020B0603020204020204" pitchFamily="34" charset="0"/>
                <a:cs typeface="Amazon Ember" panose="020B0603020204020204" pitchFamily="34" charset="0"/>
              </a:rPr>
              <a:t>How do you make sure your capacity matches but does not substantially exceed what you need?</a:t>
            </a:r>
          </a:p>
        </p:txBody>
      </p:sp>
      <p:sp>
        <p:nvSpPr>
          <p:cNvPr id="12" name="TextBox 11"/>
          <p:cNvSpPr txBox="1"/>
          <p:nvPr/>
        </p:nvSpPr>
        <p:spPr>
          <a:xfrm>
            <a:off x="7252901" y="3194592"/>
            <a:ext cx="2444628"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practices</a:t>
            </a:r>
          </a:p>
        </p:txBody>
      </p:sp>
    </p:spTree>
    <p:custDataLst>
      <p:tags r:id="rId1"/>
    </p:custDataLst>
    <p:extLst>
      <p:ext uri="{BB962C8B-B14F-4D97-AF65-F5344CB8AC3E}">
        <p14:creationId xmlns:p14="http://schemas.microsoft.com/office/powerpoint/2010/main" val="2994631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#2</a:t>
            </a:r>
          </a:p>
        </p:txBody>
      </p:sp>
      <p:sp>
        <p:nvSpPr>
          <p:cNvPr id="6" name="Content Placeholder 5"/>
          <p:cNvSpPr txBox="1">
            <a:spLocks/>
          </p:cNvSpPr>
          <p:nvPr/>
        </p:nvSpPr>
        <p:spPr>
          <a:xfrm>
            <a:off x="2424870" y="3997931"/>
            <a:ext cx="7699134"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1800"/>
              </a:spcBef>
              <a:buClr>
                <a:schemeClr val="bg2">
                  <a:lumMod val="10000"/>
                </a:schemeClr>
              </a:buClr>
              <a:buNone/>
            </a:pPr>
            <a:r>
              <a:rPr lang="en-US" sz="2800" dirty="0">
                <a:latin typeface="Amazon Ember Light" charset="0"/>
                <a:ea typeface="Amazon Ember Light" charset="0"/>
                <a:cs typeface="Amazon Ember Light" charset="0"/>
              </a:rPr>
              <a:t>Service-specific optimizations, such as:</a:t>
            </a:r>
          </a:p>
          <a:p>
            <a:pPr marL="457200" lvl="2" indent="-457200" defTabSz="914400">
              <a:lnSpc>
                <a:spcPct val="90000"/>
              </a:lnSpc>
              <a:spcBef>
                <a:spcPts val="1200"/>
              </a:spcBef>
              <a:buClr>
                <a:schemeClr val="bg2">
                  <a:lumMod val="10000"/>
                </a:schemeClr>
              </a:buClr>
              <a:buBlip>
                <a:blip r:embed="rId5"/>
              </a:buBlip>
            </a:pPr>
            <a:r>
              <a:rPr lang="en-US" sz="2200" dirty="0">
                <a:latin typeface="Amazon Ember Light" charset="0"/>
                <a:ea typeface="Amazon Ember Light" charset="0"/>
                <a:cs typeface="Amazon Ember Light" charset="0"/>
              </a:rPr>
              <a:t>Minimize I/O for Amazon EBS.</a:t>
            </a:r>
          </a:p>
          <a:p>
            <a:pPr marL="457200" lvl="2" indent="-457200" defTabSz="914400">
              <a:lnSpc>
                <a:spcPct val="90000"/>
              </a:lnSpc>
              <a:spcBef>
                <a:spcPts val="1200"/>
              </a:spcBef>
              <a:buClr>
                <a:schemeClr val="bg2">
                  <a:lumMod val="10000"/>
                </a:schemeClr>
              </a:buClr>
              <a:buBlip>
                <a:blip r:embed="rId5"/>
              </a:buBlip>
            </a:pPr>
            <a:r>
              <a:rPr lang="en-US" sz="2200" dirty="0">
                <a:latin typeface="Amazon Ember Light" charset="0"/>
                <a:ea typeface="Amazon Ember Light" charset="0"/>
                <a:cs typeface="Amazon Ember Light" charset="0"/>
              </a:rPr>
              <a:t>Avoid uploading too many small files into Amazon S3.</a:t>
            </a:r>
          </a:p>
          <a:p>
            <a:pPr marL="457200" lvl="2" indent="-457200" defTabSz="914400">
              <a:lnSpc>
                <a:spcPct val="90000"/>
              </a:lnSpc>
              <a:spcBef>
                <a:spcPts val="1200"/>
              </a:spcBef>
              <a:buClr>
                <a:schemeClr val="bg2">
                  <a:lumMod val="10000"/>
                </a:schemeClr>
              </a:buClr>
              <a:buBlip>
                <a:blip r:embed="rId5"/>
              </a:buBlip>
            </a:pPr>
            <a:r>
              <a:rPr lang="en-US" sz="2200" dirty="0">
                <a:latin typeface="Amazon Ember Light" charset="0"/>
                <a:ea typeface="Amazon Ember Light" charset="0"/>
                <a:cs typeface="Amazon Ember Light" charset="0"/>
              </a:rPr>
              <a:t>Use Spot Instances extensively for Amazon EMR.</a:t>
            </a:r>
          </a:p>
        </p:txBody>
      </p:sp>
      <p:sp>
        <p:nvSpPr>
          <p:cNvPr id="9" name="Content Placeholder 2"/>
          <p:cNvSpPr txBox="1">
            <a:spLocks/>
          </p:cNvSpPr>
          <p:nvPr/>
        </p:nvSpPr>
        <p:spPr>
          <a:xfrm>
            <a:off x="2103205" y="1609130"/>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How are you optimizing your usage of                 AWS services?</a:t>
            </a:r>
          </a:p>
        </p:txBody>
      </p:sp>
      <p:sp>
        <p:nvSpPr>
          <p:cNvPr id="10" name="TextBox 9"/>
          <p:cNvSpPr txBox="1"/>
          <p:nvPr/>
        </p:nvSpPr>
        <p:spPr>
          <a:xfrm>
            <a:off x="4882146" y="3091775"/>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4042114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#3</a:t>
            </a:r>
          </a:p>
        </p:txBody>
      </p:sp>
      <p:sp>
        <p:nvSpPr>
          <p:cNvPr id="6" name="Content Placeholder 5"/>
          <p:cNvSpPr txBox="1">
            <a:spLocks/>
          </p:cNvSpPr>
          <p:nvPr/>
        </p:nvSpPr>
        <p:spPr>
          <a:xfrm>
            <a:off x="4944842" y="112002"/>
            <a:ext cx="10722508"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600" dirty="0"/>
          </a:p>
        </p:txBody>
      </p:sp>
      <p:sp>
        <p:nvSpPr>
          <p:cNvPr id="8" name="Content Placeholder 4"/>
          <p:cNvSpPr txBox="1">
            <a:spLocks/>
          </p:cNvSpPr>
          <p:nvPr/>
        </p:nvSpPr>
        <p:spPr>
          <a:xfrm>
            <a:off x="210424" y="3623027"/>
            <a:ext cx="5422279"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Match your </a:t>
            </a:r>
            <a:r>
              <a:rPr lang="en-US" sz="2000" b="1" dirty="0">
                <a:latin typeface="Amazon Ember" panose="020B0603020204020204" pitchFamily="34" charset="0"/>
                <a:ea typeface="Amazon Ember" panose="020B0603020204020204" pitchFamily="34" charset="0"/>
                <a:cs typeface="Amazon Ember" panose="020B0603020204020204" pitchFamily="34" charset="0"/>
              </a:rPr>
              <a:t>instance profile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based on need (compute, memory, storage).</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Determine appropriate instance types using </a:t>
            </a:r>
            <a:r>
              <a:rPr lang="en-US" sz="2000" b="1" dirty="0">
                <a:latin typeface="Amazon Ember" panose="020B0603020204020204" pitchFamily="34" charset="0"/>
                <a:ea typeface="Amazon Ember" panose="020B0603020204020204" pitchFamily="34" charset="0"/>
                <a:cs typeface="Amazon Ember" panose="020B0603020204020204" pitchFamily="34" charset="0"/>
              </a:rPr>
              <a:t>third-party</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products</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such as CopperEgg or New Relic.</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Determine processor load using </a:t>
            </a:r>
            <a:r>
              <a:rPr lang="en-US" sz="2000" b="1" dirty="0">
                <a:latin typeface="Amazon Ember" panose="020B0603020204020204" pitchFamily="34" charset="0"/>
                <a:ea typeface="Amazon Ember" panose="020B0603020204020204" pitchFamily="34" charset="0"/>
                <a:cs typeface="Amazon Ember" panose="020B0603020204020204" pitchFamily="34" charset="0"/>
              </a:rPr>
              <a:t>Amazon</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CloudWatch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233" lvl="1" indent="0">
              <a:buNone/>
            </a:pPr>
            <a:endParaRPr lang="en-US" sz="1867" dirty="0"/>
          </a:p>
        </p:txBody>
      </p:sp>
      <p:sp>
        <p:nvSpPr>
          <p:cNvPr id="9" name="Content Placeholder 5"/>
          <p:cNvSpPr txBox="1">
            <a:spLocks/>
          </p:cNvSpPr>
          <p:nvPr/>
        </p:nvSpPr>
        <p:spPr>
          <a:xfrm>
            <a:off x="6293394" y="3623027"/>
            <a:ext cx="5292054"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Load custom memory scripts and inspect memory usage using Amazon CloudWatch </a:t>
            </a:r>
            <a:r>
              <a:rPr lang="en-US" sz="2000" b="1" dirty="0">
                <a:latin typeface="Amazon Ember" panose="020B0603020204020204" pitchFamily="34" charset="0"/>
                <a:ea typeface="Amazon Ember" panose="020B0603020204020204" pitchFamily="34" charset="0"/>
                <a:cs typeface="Amazon Ember" panose="020B0603020204020204" pitchFamily="34" charset="0"/>
              </a:rPr>
              <a:t>custom</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metrics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57200" lvl="1" indent="-457200" defTabSz="914400">
              <a:spcBef>
                <a:spcPts val="1200"/>
              </a:spcBef>
              <a:buClr>
                <a:schemeClr val="bg2">
                  <a:lumMod val="10000"/>
                </a:schemeClr>
              </a:buClr>
              <a:buBlip>
                <a:blip r:embed="rId5"/>
              </a:buBlip>
            </a:pPr>
            <a:r>
              <a:rPr lang="en-US" sz="2000" b="1" dirty="0">
                <a:latin typeface="Amazon Ember" panose="020B0603020204020204" pitchFamily="34" charset="0"/>
                <a:ea typeface="Amazon Ember" panose="020B0603020204020204" pitchFamily="34" charset="0"/>
                <a:cs typeface="Amazon Ember" panose="020B0603020204020204" pitchFamily="34" charset="0"/>
              </a:rPr>
              <a:t>Profile your application </a:t>
            </a:r>
            <a:r>
              <a:rPr lang="en-US" sz="2000" dirty="0">
                <a:latin typeface="Amazon Ember" panose="020B0603020204020204" pitchFamily="34" charset="0"/>
                <a:ea typeface="Amazon Ember" panose="020B0603020204020204" pitchFamily="34" charset="0"/>
                <a:cs typeface="Amazon Ember" panose="020B0603020204020204" pitchFamily="34" charset="0"/>
              </a:rPr>
              <a:t>to know which type of Amazon EBS volume to use, such as magnetic, general purpose (SSD), or provisioned IOPS.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Content Placeholder 2"/>
          <p:cNvSpPr txBox="1">
            <a:spLocks/>
          </p:cNvSpPr>
          <p:nvPr/>
        </p:nvSpPr>
        <p:spPr>
          <a:xfrm>
            <a:off x="2103205" y="1604648"/>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Have you selected the appropriate resources to meet your cost targets?</a:t>
            </a:r>
          </a:p>
        </p:txBody>
      </p:sp>
      <p:sp>
        <p:nvSpPr>
          <p:cNvPr id="12" name="TextBox 11"/>
          <p:cNvSpPr txBox="1"/>
          <p:nvPr/>
        </p:nvSpPr>
        <p:spPr>
          <a:xfrm>
            <a:off x="4882146" y="2970441"/>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2139068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#4</a:t>
            </a:r>
          </a:p>
        </p:txBody>
      </p:sp>
      <p:sp>
        <p:nvSpPr>
          <p:cNvPr id="6" name="Content Placeholder 4"/>
          <p:cNvSpPr txBox="1">
            <a:spLocks/>
          </p:cNvSpPr>
          <p:nvPr/>
        </p:nvSpPr>
        <p:spPr>
          <a:xfrm>
            <a:off x="695057" y="3458435"/>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b="1" dirty="0">
                <a:latin typeface="Amazon Ember" panose="020B0603020204020204" pitchFamily="34" charset="0"/>
                <a:ea typeface="Amazon Ember" panose="020B0603020204020204" pitchFamily="34" charset="0"/>
                <a:cs typeface="Amazon Ember" panose="020B0603020204020204" pitchFamily="34" charset="0"/>
              </a:rPr>
              <a:t>Spot Instances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for select workloads.</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Perform regular </a:t>
            </a:r>
            <a:r>
              <a:rPr lang="en-US" sz="2000" b="1" dirty="0">
                <a:latin typeface="Amazon Ember" panose="020B0603020204020204" pitchFamily="34" charset="0"/>
                <a:ea typeface="Amazon Ember" panose="020B0603020204020204" pitchFamily="34" charset="0"/>
                <a:cs typeface="Amazon Ember" panose="020B0603020204020204" pitchFamily="34" charset="0"/>
              </a:rPr>
              <a:t>analysis of usage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purchase Reserved Instances accordingly.</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Factor in cost when choosing a </a:t>
            </a:r>
            <a:r>
              <a:rPr lang="en-US" sz="2000" b="1" dirty="0">
                <a:latin typeface="Amazon Ember" panose="020B0603020204020204" pitchFamily="34" charset="0"/>
                <a:ea typeface="Amazon Ember" panose="020B0603020204020204" pitchFamily="34" charset="0"/>
                <a:cs typeface="Amazon Ember Light" panose="020B0403020204020204" pitchFamily="34" charset="0"/>
              </a:rPr>
              <a:t>R</a:t>
            </a:r>
            <a:r>
              <a:rPr lang="en-US" sz="2000" b="1" dirty="0">
                <a:latin typeface="Amazon Ember" panose="020B0603020204020204" pitchFamily="34" charset="0"/>
                <a:ea typeface="Amazon Ember" panose="020B0603020204020204" pitchFamily="34" charset="0"/>
                <a:cs typeface="Amazon Ember" panose="020B0603020204020204" pitchFamily="34" charset="0"/>
              </a:rPr>
              <a:t>egion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867" dirty="0"/>
          </a:p>
        </p:txBody>
      </p:sp>
      <p:sp>
        <p:nvSpPr>
          <p:cNvPr id="7" name="Content Placeholder 5"/>
          <p:cNvSpPr txBox="1">
            <a:spLocks/>
          </p:cNvSpPr>
          <p:nvPr/>
        </p:nvSpPr>
        <p:spPr>
          <a:xfrm>
            <a:off x="6293394" y="3458435"/>
            <a:ext cx="5124172"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b="1" dirty="0">
                <a:latin typeface="Amazon Ember" panose="020B0603020204020204" pitchFamily="34" charset="0"/>
                <a:ea typeface="Amazon Ember" panose="020B0603020204020204" pitchFamily="34" charset="0"/>
                <a:cs typeface="Amazon Ember" panose="020B0603020204020204" pitchFamily="34" charset="0"/>
              </a:rPr>
              <a:t>Automate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turning off unused instances when not needed.</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Sell Reserved Instances you no longer need on the </a:t>
            </a:r>
            <a:r>
              <a:rPr lang="en-US" sz="2000" b="1" dirty="0">
                <a:latin typeface="Amazon Ember" panose="020B0603020204020204" pitchFamily="34" charset="0"/>
                <a:ea typeface="Amazon Ember" panose="020B0603020204020204" pitchFamily="34" charset="0"/>
                <a:cs typeface="Amazon Ember" panose="020B0603020204020204" pitchFamily="34" charset="0"/>
              </a:rPr>
              <a:t>Reserved</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Instance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Marketplace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and purchase others.</a:t>
            </a:r>
          </a:p>
        </p:txBody>
      </p:sp>
      <p:sp>
        <p:nvSpPr>
          <p:cNvPr id="10" name="Content Placeholder 2"/>
          <p:cNvSpPr txBox="1">
            <a:spLocks/>
          </p:cNvSpPr>
          <p:nvPr/>
        </p:nvSpPr>
        <p:spPr>
          <a:xfrm>
            <a:off x="2061329" y="1490438"/>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Have you selected the appropriate pricing model</a:t>
            </a:r>
            <a:br>
              <a:rPr lang="en-US" sz="2600" b="0" i="0" dirty="0">
                <a:latin typeface="Amazon Ember" panose="020B0603020204020204" pitchFamily="34" charset="0"/>
                <a:ea typeface="Amazon Ember" panose="020B0603020204020204" pitchFamily="34" charset="0"/>
                <a:cs typeface="Amazon Ember" panose="020B0603020204020204" pitchFamily="34" charset="0"/>
              </a:rPr>
            </a:br>
            <a:r>
              <a:rPr lang="en-US" sz="2600" b="0" i="0" dirty="0">
                <a:latin typeface="Amazon Ember" panose="020B0603020204020204" pitchFamily="34" charset="0"/>
                <a:ea typeface="Amazon Ember" panose="020B0603020204020204" pitchFamily="34" charset="0"/>
                <a:cs typeface="Amazon Ember" panose="020B0603020204020204" pitchFamily="34" charset="0"/>
              </a:rPr>
              <a:t> to meet your cost targets?</a:t>
            </a:r>
          </a:p>
        </p:txBody>
      </p:sp>
      <p:sp>
        <p:nvSpPr>
          <p:cNvPr id="11" name="TextBox 10"/>
          <p:cNvSpPr txBox="1"/>
          <p:nvPr/>
        </p:nvSpPr>
        <p:spPr>
          <a:xfrm>
            <a:off x="4882146" y="2824137"/>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525990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#5</a:t>
            </a:r>
          </a:p>
        </p:txBody>
      </p:sp>
      <p:sp>
        <p:nvSpPr>
          <p:cNvPr id="6" name="Content Placeholder 4"/>
          <p:cNvSpPr txBox="1">
            <a:spLocks/>
          </p:cNvSpPr>
          <p:nvPr/>
        </p:nvSpPr>
        <p:spPr>
          <a:xfrm>
            <a:off x="540291" y="3549875"/>
            <a:ext cx="5842221" cy="330812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4163" lvl="1" indent="-284163" defTabSz="914400">
              <a:spcBef>
                <a:spcPts val="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Consider </a:t>
            </a:r>
            <a:r>
              <a:rPr lang="en-US" sz="2000" b="1" dirty="0">
                <a:latin typeface="Amazon Ember" panose="020B0603020204020204" pitchFamily="34" charset="0"/>
                <a:ea typeface="Amazon Ember" panose="020B0603020204020204" pitchFamily="34" charset="0"/>
                <a:cs typeface="Amazon Ember" panose="020B0603020204020204" pitchFamily="34" charset="0"/>
              </a:rPr>
              <a:t>other application-level services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(SQS)</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(SNS)</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Simple Email Service (SES)</a:t>
            </a:r>
          </a:p>
          <a:p>
            <a:pPr marL="457200" lvl="1" indent="-457200" defTabSz="914400">
              <a:spcBef>
                <a:spcPts val="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Achieve the benefits of </a:t>
            </a:r>
            <a:r>
              <a:rPr lang="en-US" sz="2000" b="1" dirty="0">
                <a:latin typeface="Amazon Ember" panose="020B0603020204020204" pitchFamily="34" charset="0"/>
                <a:ea typeface="Amazon Ember" panose="020B0603020204020204" pitchFamily="34" charset="0"/>
                <a:cs typeface="Amazon Ember" panose="020B0603020204020204" pitchFamily="34" charset="0"/>
              </a:rPr>
              <a:t>standardization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2000" b="1" dirty="0">
                <a:latin typeface="Amazon Ember" panose="020B0603020204020204" pitchFamily="34" charset="0"/>
                <a:ea typeface="Amazon Ember" panose="020B0603020204020204" pitchFamily="34" charset="0"/>
                <a:cs typeface="Amazon Ember" panose="020B0603020204020204" pitchFamily="34" charset="0"/>
              </a:rPr>
              <a:t>cost</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control</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using:</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CloudFormation templates</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Elastic Beanstalk</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OpsWorks </a:t>
            </a:r>
          </a:p>
        </p:txBody>
      </p:sp>
      <p:sp>
        <p:nvSpPr>
          <p:cNvPr id="7" name="Content Placeholder 5"/>
          <p:cNvSpPr txBox="1">
            <a:spLocks/>
          </p:cNvSpPr>
          <p:nvPr/>
        </p:nvSpPr>
        <p:spPr>
          <a:xfrm>
            <a:off x="6293393" y="3569584"/>
            <a:ext cx="5318035" cy="1965378"/>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4163" lvl="1" indent="-284163" defTabSz="914400">
              <a:spcBef>
                <a:spcPts val="0"/>
              </a:spcBef>
              <a:buClr>
                <a:schemeClr val="bg2">
                  <a:lumMod val="10000"/>
                </a:schemeClr>
              </a:buClr>
              <a:buBlip>
                <a:blip r:embed="rId5"/>
              </a:buBlip>
            </a:pPr>
            <a:r>
              <a:rPr lang="en-US" sz="2000" b="1" dirty="0">
                <a:latin typeface="Amazon Ember" panose="020B0603020204020204" pitchFamily="34" charset="0"/>
                <a:ea typeface="Amazon Ember" panose="020B0603020204020204" pitchFamily="34" charset="0"/>
                <a:cs typeface="Amazon Ember" panose="020B0603020204020204" pitchFamily="34" charset="0"/>
              </a:rPr>
              <a:t>Consider</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appropriate</a:t>
            </a:r>
            <a:r>
              <a:rPr lang="en-US" sz="20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000" b="1" dirty="0">
                <a:latin typeface="Amazon Ember" panose="020B0603020204020204" pitchFamily="34" charset="0"/>
                <a:ea typeface="Amazon Ember" panose="020B0603020204020204" pitchFamily="34" charset="0"/>
                <a:cs typeface="Amazon Ember" panose="020B0603020204020204" pitchFamily="34" charset="0"/>
              </a:rPr>
              <a:t>databases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RDS (PostgreSQL, MySQL, Microsoft SQL Server, Oracle, MariaDB, Amazon Aurora)</a:t>
            </a:r>
          </a:p>
          <a:p>
            <a:pPr marL="630238" lvl="2" indent="-296863" defTabSz="914400">
              <a:spcBef>
                <a:spcPts val="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a:p>
            <a:pPr lvl="1"/>
            <a:endParaRPr lang="en-US" sz="1867" dirty="0"/>
          </a:p>
          <a:p>
            <a:pPr marL="4233" lvl="1" indent="0">
              <a:buNone/>
            </a:pPr>
            <a:endParaRPr lang="en-US" sz="1867" dirty="0"/>
          </a:p>
        </p:txBody>
      </p:sp>
      <p:sp>
        <p:nvSpPr>
          <p:cNvPr id="10" name="Content Placeholder 2"/>
          <p:cNvSpPr txBox="1">
            <a:spLocks/>
          </p:cNvSpPr>
          <p:nvPr/>
        </p:nvSpPr>
        <p:spPr>
          <a:xfrm>
            <a:off x="1849777" y="1370552"/>
            <a:ext cx="8473799" cy="1444778"/>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lnSpc>
                <a:spcPct val="110000"/>
              </a:lnSpc>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Are there managed services (higher-level services than Amazon EC2, Amazon EBS, Amazon S3) you can use to improve your ROI?</a:t>
            </a:r>
          </a:p>
        </p:txBody>
      </p:sp>
      <p:sp>
        <p:nvSpPr>
          <p:cNvPr id="11" name="TextBox 10"/>
          <p:cNvSpPr txBox="1"/>
          <p:nvPr/>
        </p:nvSpPr>
        <p:spPr>
          <a:xfrm>
            <a:off x="4882146" y="2933865"/>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396729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#6</a:t>
            </a:r>
          </a:p>
        </p:txBody>
      </p:sp>
      <p:sp>
        <p:nvSpPr>
          <p:cNvPr id="6" name="Content Placeholder 5"/>
          <p:cNvSpPr txBox="1">
            <a:spLocks/>
          </p:cNvSpPr>
          <p:nvPr/>
        </p:nvSpPr>
        <p:spPr>
          <a:xfrm>
            <a:off x="695058" y="3696179"/>
            <a:ext cx="10722508"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2" indent="-457200" defTabSz="914400">
              <a:lnSpc>
                <a:spcPct val="90000"/>
              </a:lnSpc>
              <a:spcBef>
                <a:spcPts val="1200"/>
              </a:spcBef>
              <a:buClr>
                <a:schemeClr val="bg2">
                  <a:lumMod val="10000"/>
                </a:schemeClr>
              </a:buClr>
              <a:buBlip>
                <a:blip r:embed="rId5"/>
              </a:buBlip>
            </a:pPr>
            <a:r>
              <a:rPr lang="en-US" sz="2200" dirty="0">
                <a:latin typeface="Amazon Ember Light" charset="0"/>
                <a:ea typeface="Amazon Ember Light" charset="0"/>
                <a:cs typeface="Amazon Ember Light" charset="0"/>
              </a:rPr>
              <a:t>Establish </a:t>
            </a:r>
            <a:r>
              <a:rPr lang="en-US" sz="2200" b="1" dirty="0">
                <a:latin typeface="Amazon Ember" panose="020B0603020204020204" pitchFamily="34" charset="0"/>
                <a:ea typeface="Amazon Ember" panose="020B0603020204020204" pitchFamily="34" charset="0"/>
                <a:cs typeface="Amazon Ember" panose="020B0603020204020204" pitchFamily="34" charset="0"/>
              </a:rPr>
              <a:t>groups and roles.</a:t>
            </a:r>
          </a:p>
          <a:p>
            <a:pPr marL="1087438" lvl="3" indent="-341313" defTabSz="914400">
              <a:lnSpc>
                <a:spcPct val="90000"/>
              </a:lnSpc>
              <a:spcBef>
                <a:spcPts val="1200"/>
              </a:spcBef>
              <a:buClr>
                <a:schemeClr val="bg2">
                  <a:lumMod val="10000"/>
                </a:schemeClr>
              </a:buClr>
              <a:buBlip>
                <a:blip r:embed="rId5"/>
              </a:buBlip>
            </a:pPr>
            <a:r>
              <a:rPr lang="en-US" sz="2000" dirty="0">
                <a:latin typeface="Amazon Ember Light" charset="0"/>
                <a:ea typeface="Amazon Ember Light" charset="0"/>
                <a:cs typeface="Amazon Ember Light" charset="0"/>
              </a:rPr>
              <a:t>Create environment groups and roles such as development, test, or production.</a:t>
            </a:r>
          </a:p>
          <a:p>
            <a:pPr marL="1087438" lvl="3" indent="-341313" defTabSz="914400">
              <a:lnSpc>
                <a:spcPct val="90000"/>
              </a:lnSpc>
              <a:spcBef>
                <a:spcPts val="1200"/>
              </a:spcBef>
              <a:buClr>
                <a:schemeClr val="bg2">
                  <a:lumMod val="10000"/>
                </a:schemeClr>
              </a:buClr>
              <a:buBlip>
                <a:blip r:embed="rId5"/>
              </a:buBlip>
            </a:pPr>
            <a:r>
              <a:rPr lang="en-US" sz="2000" dirty="0">
                <a:latin typeface="Amazon Ember Light" charset="0"/>
                <a:ea typeface="Amazon Ember Light" charset="0"/>
                <a:cs typeface="Amazon Ember Light" charset="0"/>
              </a:rPr>
              <a:t>Use AWS governance methods such as IAM, to control who can spin up instances and resources in each group.</a:t>
            </a:r>
          </a:p>
          <a:p>
            <a:pPr marL="457200" lvl="2" indent="-457200" defTabSz="914400">
              <a:lnSpc>
                <a:spcPct val="90000"/>
              </a:lnSpc>
              <a:spcBef>
                <a:spcPts val="1200"/>
              </a:spcBef>
              <a:buClr>
                <a:schemeClr val="bg2">
                  <a:lumMod val="10000"/>
                </a:schemeClr>
              </a:buClr>
              <a:buBlip>
                <a:blip r:embed="rId5"/>
              </a:buBlip>
            </a:pPr>
            <a:r>
              <a:rPr lang="en-US" sz="2200" dirty="0">
                <a:latin typeface="Amazon Ember Light" charset="0"/>
                <a:ea typeface="Amazon Ember Light" charset="0"/>
                <a:cs typeface="Amazon Ember Light" charset="0"/>
              </a:rPr>
              <a:t>Track, measure, and audit the </a:t>
            </a:r>
            <a:r>
              <a:rPr lang="en-US" sz="2200" b="1" dirty="0">
                <a:latin typeface="Amazon Ember" panose="020B0603020204020204" pitchFamily="34" charset="0"/>
                <a:ea typeface="Amazon Ember" panose="020B0603020204020204" pitchFamily="34" charset="0"/>
                <a:cs typeface="Amazon Ember" panose="020B0603020204020204" pitchFamily="34" charset="0"/>
              </a:rPr>
              <a:t>life</a:t>
            </a: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200" b="1" dirty="0">
                <a:latin typeface="Amazon Ember" panose="020B0603020204020204" pitchFamily="34" charset="0"/>
                <a:ea typeface="Amazon Ember" panose="020B0603020204020204" pitchFamily="34" charset="0"/>
                <a:cs typeface="Amazon Ember" panose="020B0603020204020204" pitchFamily="34" charset="0"/>
              </a:rPr>
              <a:t>cycle</a:t>
            </a: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200" dirty="0">
                <a:latin typeface="Amazon Ember Light" charset="0"/>
                <a:ea typeface="Amazon Ember Light" charset="0"/>
                <a:cs typeface="Amazon Ember Light" charset="0"/>
              </a:rPr>
              <a:t>of projects, teams, and environments.</a:t>
            </a:r>
          </a:p>
        </p:txBody>
      </p:sp>
      <p:sp>
        <p:nvSpPr>
          <p:cNvPr id="9" name="Content Placeholder 2"/>
          <p:cNvSpPr txBox="1">
            <a:spLocks/>
          </p:cNvSpPr>
          <p:nvPr/>
        </p:nvSpPr>
        <p:spPr>
          <a:xfrm>
            <a:off x="2045910" y="1476305"/>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What access controls and procedures do you have </a:t>
            </a:r>
            <a:br>
              <a:rPr lang="en-US" sz="2600" b="0" i="0" dirty="0">
                <a:latin typeface="Amazon Ember" panose="020B0603020204020204" pitchFamily="34" charset="0"/>
                <a:ea typeface="Amazon Ember" panose="020B0603020204020204" pitchFamily="34" charset="0"/>
                <a:cs typeface="Amazon Ember" panose="020B0603020204020204" pitchFamily="34" charset="0"/>
              </a:rPr>
            </a:br>
            <a:r>
              <a:rPr lang="en-US" sz="2600" b="0" i="0" dirty="0">
                <a:latin typeface="Amazon Ember" panose="020B0603020204020204" pitchFamily="34" charset="0"/>
                <a:ea typeface="Amazon Ember" panose="020B0603020204020204" pitchFamily="34" charset="0"/>
                <a:cs typeface="Amazon Ember" panose="020B0603020204020204" pitchFamily="34" charset="0"/>
              </a:rPr>
              <a:t>in place to govern AWS usage?</a:t>
            </a:r>
          </a:p>
        </p:txBody>
      </p:sp>
      <p:sp>
        <p:nvSpPr>
          <p:cNvPr id="10" name="TextBox 9"/>
          <p:cNvSpPr txBox="1"/>
          <p:nvPr/>
        </p:nvSpPr>
        <p:spPr>
          <a:xfrm>
            <a:off x="4882146" y="2833281"/>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752600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#7</a:t>
            </a:r>
          </a:p>
        </p:txBody>
      </p:sp>
      <p:sp>
        <p:nvSpPr>
          <p:cNvPr id="7" name="Content Placeholder 4"/>
          <p:cNvSpPr txBox="1">
            <a:spLocks/>
          </p:cNvSpPr>
          <p:nvPr/>
        </p:nvSpPr>
        <p:spPr>
          <a:xfrm>
            <a:off x="238539" y="3110094"/>
            <a:ext cx="5577158" cy="3072994"/>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b="1" dirty="0">
                <a:latin typeface="Amazon Ember" panose="020B0603020204020204" pitchFamily="34" charset="0"/>
                <a:ea typeface="Amazon Ember" panose="020B0603020204020204" pitchFamily="34" charset="0"/>
                <a:cs typeface="Amazon Ember" panose="020B0603020204020204" pitchFamily="34" charset="0"/>
              </a:rPr>
              <a:t>Tag all resources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be able to correlate changes in your bill to changes in your infrastructure and usage. </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Have a standard process to load and interpret </a:t>
            </a:r>
            <a:r>
              <a:rPr lang="en-US" sz="2000" b="1" dirty="0">
                <a:latin typeface="Amazon Ember" panose="020B0603020204020204" pitchFamily="34" charset="0"/>
                <a:ea typeface="Amazon Ember" panose="020B0603020204020204" pitchFamily="34" charset="0"/>
                <a:cs typeface="Amazon Ember" panose="020B0603020204020204" pitchFamily="34" charset="0"/>
              </a:rPr>
              <a:t>Detailed Billing Reports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Have a plan for both usage and spending in designing a </a:t>
            </a:r>
            <a:r>
              <a:rPr lang="en-US" sz="2000" b="1" dirty="0">
                <a:latin typeface="Amazon Ember" panose="020B0603020204020204" pitchFamily="34" charset="0"/>
                <a:ea typeface="Amazon Ember" panose="020B0603020204020204" pitchFamily="34" charset="0"/>
                <a:cs typeface="Amazon Ember" panose="020B0603020204020204" pitchFamily="34" charset="0"/>
              </a:rPr>
              <a:t>cost-efficient architecture</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b="1" dirty="0">
                <a:latin typeface="Amazon Ember" panose="020B0603020204020204" pitchFamily="34" charset="0"/>
                <a:ea typeface="Amazon Ember" panose="020B0603020204020204" pitchFamily="34" charset="0"/>
                <a:cs typeface="Amazon Ember" panose="020B0603020204020204" pitchFamily="34" charset="0"/>
              </a:rPr>
              <a:t>AWS Cost Explorer</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000" dirty="0"/>
          </a:p>
        </p:txBody>
      </p:sp>
      <p:sp>
        <p:nvSpPr>
          <p:cNvPr id="8" name="Content Placeholder 5"/>
          <p:cNvSpPr txBox="1">
            <a:spLocks/>
          </p:cNvSpPr>
          <p:nvPr/>
        </p:nvSpPr>
        <p:spPr>
          <a:xfrm>
            <a:off x="6293394" y="3110094"/>
            <a:ext cx="5401782" cy="3189108"/>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sz="2000" b="1" dirty="0">
                <a:latin typeface="Amazon Ember" panose="020B0603020204020204" pitchFamily="34" charset="0"/>
                <a:ea typeface="Amazon Ember" panose="020B0603020204020204" pitchFamily="34" charset="0"/>
                <a:cs typeface="Amazon Ember" panose="020B0603020204020204" pitchFamily="34" charset="0"/>
              </a:rPr>
              <a:t>Monitor</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usage and spend regularly using Amazon CloudWatch or a third-party provider (Cloudability, CloudCheckr).</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up </a:t>
            </a:r>
            <a:r>
              <a:rPr lang="en-US" sz="2000" b="1" dirty="0">
                <a:latin typeface="Amazon Ember" panose="020B0603020204020204" pitchFamily="34" charset="0"/>
                <a:ea typeface="Amazon Ember" panose="020B0603020204020204" pitchFamily="34" charset="0"/>
                <a:cs typeface="Amazon Ember" panose="020B0603020204020204" pitchFamily="34" charset="0"/>
              </a:rPr>
              <a:t>notifications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to let key members of your team know if your spending moves outside of defined limits.</a:t>
            </a:r>
          </a:p>
          <a:p>
            <a:pPr marL="457200" lvl="1" indent="-457200" defTabSz="914400">
              <a:spcBef>
                <a:spcPts val="12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 </a:t>
            </a:r>
            <a:r>
              <a:rPr lang="en-US" sz="2000" b="1" dirty="0">
                <a:latin typeface="Amazon Ember" panose="020B0603020204020204" pitchFamily="34" charset="0"/>
                <a:ea typeface="Amazon Ember" panose="020B0603020204020204" pitchFamily="34" charset="0"/>
                <a:cs typeface="Amazon Ember" panose="020B0603020204020204" pitchFamily="34" charset="0"/>
              </a:rPr>
              <a:t>finance-driven charge back method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allocate instances and resources to cost centers (such as tagging).</a:t>
            </a:r>
          </a:p>
        </p:txBody>
      </p:sp>
      <p:sp>
        <p:nvSpPr>
          <p:cNvPr id="9" name="TextBox 8"/>
          <p:cNvSpPr txBox="1"/>
          <p:nvPr/>
        </p:nvSpPr>
        <p:spPr>
          <a:xfrm>
            <a:off x="4882145" y="2387172"/>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11" name="Content Placeholder 2"/>
          <p:cNvSpPr txBox="1">
            <a:spLocks/>
          </p:cNvSpPr>
          <p:nvPr/>
        </p:nvSpPr>
        <p:spPr>
          <a:xfrm>
            <a:off x="2094060" y="1456062"/>
            <a:ext cx="8020799" cy="706568"/>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How are you monitoring usage and spending?</a:t>
            </a:r>
          </a:p>
        </p:txBody>
      </p:sp>
    </p:spTree>
    <p:custDataLst>
      <p:tags r:id="rId1"/>
    </p:custDataLst>
    <p:extLst>
      <p:ext uri="{BB962C8B-B14F-4D97-AF65-F5344CB8AC3E}">
        <p14:creationId xmlns:p14="http://schemas.microsoft.com/office/powerpoint/2010/main" val="776778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#8</a:t>
            </a:r>
          </a:p>
        </p:txBody>
      </p:sp>
      <p:sp>
        <p:nvSpPr>
          <p:cNvPr id="6" name="Content Placeholder 4"/>
          <p:cNvSpPr txBox="1">
            <a:spLocks/>
          </p:cNvSpPr>
          <p:nvPr/>
        </p:nvSpPr>
        <p:spPr>
          <a:xfrm>
            <a:off x="695055" y="3815051"/>
            <a:ext cx="11148601" cy="21194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8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Design your system gracefully to handle instance termination as you identify and decommission non-critical instances, unneeded instances, or resources with low use.</a:t>
            </a:r>
          </a:p>
          <a:p>
            <a:pPr marL="457200" lvl="1" indent="-457200" defTabSz="914400">
              <a:spcBef>
                <a:spcPts val="18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Have a process in place to identify and decommission orphaned resources.</a:t>
            </a:r>
          </a:p>
          <a:p>
            <a:pPr marL="457200" lvl="1" indent="-457200" defTabSz="914400">
              <a:spcBef>
                <a:spcPts val="18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Reconcile decommissioned resources based on either system or process.</a:t>
            </a:r>
          </a:p>
        </p:txBody>
      </p:sp>
      <p:sp>
        <p:nvSpPr>
          <p:cNvPr id="10" name="Content Placeholder 2"/>
          <p:cNvSpPr txBox="1">
            <a:spLocks/>
          </p:cNvSpPr>
          <p:nvPr/>
        </p:nvSpPr>
        <p:spPr>
          <a:xfrm>
            <a:off x="1537162" y="1610075"/>
            <a:ext cx="9268373"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lnSpc>
                <a:spcPct val="110000"/>
              </a:lnSpc>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Do you decommission resources that you no longer need or stop resources that are temporarily not needed?</a:t>
            </a:r>
          </a:p>
        </p:txBody>
      </p:sp>
      <p:sp>
        <p:nvSpPr>
          <p:cNvPr id="11" name="TextBox 10"/>
          <p:cNvSpPr txBox="1"/>
          <p:nvPr/>
        </p:nvSpPr>
        <p:spPr>
          <a:xfrm>
            <a:off x="4882146" y="3135033"/>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735159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#9</a:t>
            </a:r>
          </a:p>
        </p:txBody>
      </p:sp>
      <p:sp>
        <p:nvSpPr>
          <p:cNvPr id="6" name="Content Placeholder 4"/>
          <p:cNvSpPr txBox="1">
            <a:spLocks/>
          </p:cNvSpPr>
          <p:nvPr/>
        </p:nvSpPr>
        <p:spPr>
          <a:xfrm>
            <a:off x="695057" y="3532751"/>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8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the Amazon CloudFront CDN (content delivery network). </a:t>
            </a:r>
          </a:p>
          <a:p>
            <a:pPr marL="457200" lvl="1" indent="-457200" defTabSz="914400">
              <a:spcBef>
                <a:spcPts val="18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Balance data transfer costs with your need for high availability (HA) and reliability.</a:t>
            </a:r>
          </a:p>
          <a:p>
            <a:pPr lvl="1"/>
            <a:endParaRPr lang="en-US" sz="1867" dirty="0"/>
          </a:p>
          <a:p>
            <a:pPr marL="4233" lvl="1" indent="0">
              <a:buNone/>
            </a:pPr>
            <a:endParaRPr lang="en-US" sz="1867" dirty="0"/>
          </a:p>
        </p:txBody>
      </p:sp>
      <p:sp>
        <p:nvSpPr>
          <p:cNvPr id="7" name="Content Placeholder 5"/>
          <p:cNvSpPr txBox="1">
            <a:spLocks/>
          </p:cNvSpPr>
          <p:nvPr/>
        </p:nvSpPr>
        <p:spPr>
          <a:xfrm>
            <a:off x="6293394" y="3532751"/>
            <a:ext cx="5282910"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8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Architect to optimize data transfer.</a:t>
            </a:r>
          </a:p>
          <a:p>
            <a:pPr marL="457200" lvl="1" indent="-457200" defTabSz="914400">
              <a:spcBef>
                <a:spcPts val="1800"/>
              </a:spcBef>
              <a:buClr>
                <a:schemeClr val="bg2">
                  <a:lumMod val="10000"/>
                </a:schemeClr>
              </a:buClr>
              <a:buBlip>
                <a:blip r:embed="rId5"/>
              </a:buBlip>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Analyze if using AWS Direct Connect would save money and improve performance.</a:t>
            </a:r>
          </a:p>
        </p:txBody>
      </p:sp>
      <p:sp>
        <p:nvSpPr>
          <p:cNvPr id="8" name="Content Placeholder 2"/>
          <p:cNvSpPr txBox="1">
            <a:spLocks/>
          </p:cNvSpPr>
          <p:nvPr/>
        </p:nvSpPr>
        <p:spPr>
          <a:xfrm>
            <a:off x="498821" y="5748269"/>
            <a:ext cx="11138126" cy="567218"/>
          </a:xfrm>
          <a:prstGeom prst="rect">
            <a:avLst/>
          </a:prstGeom>
          <a:solidFill>
            <a:schemeClr val="accent4">
              <a:lumMod val="40000"/>
              <a:lumOff val="60000"/>
            </a:schemeClr>
          </a:solidFill>
          <a:ln>
            <a:solidFill>
              <a:schemeClr val="accent3">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121920" tIns="121920" rIns="121920" bIns="121920" rtlCol="0" anchor="ctr">
            <a:noAutofit/>
          </a:bodyPr>
          <a:lstStyle>
            <a:lvl1pPr marL="0" indent="0" algn="l" defTabSz="457200" rtl="0" eaLnBrk="1" latinLnBrk="0" hangingPunct="1">
              <a:spcBef>
                <a:spcPct val="20000"/>
              </a:spcBef>
              <a:buFontTx/>
              <a:buNone/>
              <a:defRPr sz="2400" b="0" i="0" kern="1200">
                <a:solidFill>
                  <a:schemeClr val="tx1"/>
                </a:solidFill>
                <a:latin typeface="+mn-lt"/>
                <a:ea typeface="+mn-ea"/>
                <a:cs typeface="+mn-cs"/>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mn-lt"/>
                <a:ea typeface="+mn-ea"/>
                <a:cs typeface="+mn-cs"/>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mn-lt"/>
                <a:ea typeface="+mn-ea"/>
                <a:cs typeface="+mn-cs"/>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Aft>
                <a:spcPts val="800"/>
              </a:spcAft>
            </a:pPr>
            <a:r>
              <a:rPr lang="en-US" sz="1800" i="1" dirty="0">
                <a:latin typeface="Amazon Ember" panose="020B0603020204020204" pitchFamily="34" charset="0"/>
                <a:ea typeface="Amazon Ember" panose="020B0603020204020204" pitchFamily="34" charset="0"/>
                <a:cs typeface="Amazon Ember" panose="020B0603020204020204" pitchFamily="34" charset="0"/>
              </a:rPr>
              <a:t>Remember that a small yet effective architectural change can drastically reduce your operational costs.</a:t>
            </a:r>
          </a:p>
        </p:txBody>
      </p:sp>
      <p:sp>
        <p:nvSpPr>
          <p:cNvPr id="11" name="Content Placeholder 2"/>
          <p:cNvSpPr txBox="1">
            <a:spLocks/>
          </p:cNvSpPr>
          <p:nvPr/>
        </p:nvSpPr>
        <p:spPr>
          <a:xfrm>
            <a:off x="2057485" y="1546533"/>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Did you consider data-transfer charges when designing your architecture?</a:t>
            </a:r>
          </a:p>
        </p:txBody>
      </p:sp>
      <p:sp>
        <p:nvSpPr>
          <p:cNvPr id="12" name="TextBox 11"/>
          <p:cNvSpPr txBox="1"/>
          <p:nvPr/>
        </p:nvSpPr>
        <p:spPr>
          <a:xfrm>
            <a:off x="4882146" y="2935312"/>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1259387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Cost Question #10</a:t>
            </a:r>
          </a:p>
        </p:txBody>
      </p:sp>
      <p:sp>
        <p:nvSpPr>
          <p:cNvPr id="6" name="Content Placeholder 5"/>
          <p:cNvSpPr txBox="1">
            <a:spLocks/>
          </p:cNvSpPr>
          <p:nvPr/>
        </p:nvSpPr>
        <p:spPr>
          <a:xfrm>
            <a:off x="695057" y="3879059"/>
            <a:ext cx="11351800" cy="170792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800"/>
              </a:spcBef>
              <a:buClr>
                <a:schemeClr val="bg2">
                  <a:lumMod val="10000"/>
                </a:schemeClr>
              </a:buClr>
              <a:buBlip>
                <a:blip r:embed="rId5"/>
              </a:buBlip>
            </a:pPr>
            <a:r>
              <a:rPr lang="en-US" sz="2400" b="1" dirty="0">
                <a:latin typeface="Amazon Ember" panose="020B0603020204020204" pitchFamily="34" charset="0"/>
                <a:ea typeface="Amazon Ember" panose="020B0603020204020204" pitchFamily="34" charset="0"/>
                <a:cs typeface="Amazon Ember" panose="020B0603020204020204" pitchFamily="34" charset="0"/>
              </a:rPr>
              <a:t>Meet regularly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with your AWS solutions architect, consultant, or account team.</a:t>
            </a:r>
          </a:p>
          <a:p>
            <a:pPr marL="457200" lvl="1" indent="-457200" defTabSz="914400">
              <a:spcBef>
                <a:spcPts val="1800"/>
              </a:spcBef>
              <a:buClr>
                <a:schemeClr val="bg2">
                  <a:lumMod val="10000"/>
                </a:schemeClr>
              </a:buClr>
              <a:buBlip>
                <a:blip r:embed="rId5"/>
              </a:buBlip>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Consider which </a:t>
            </a:r>
            <a:r>
              <a:rPr lang="en-US" sz="2400" b="1" dirty="0">
                <a:latin typeface="Amazon Ember" panose="020B0603020204020204" pitchFamily="34" charset="0"/>
                <a:ea typeface="Amazon Ember" panose="020B0603020204020204" pitchFamily="34" charset="0"/>
                <a:cs typeface="Amazon Ember" panose="020B0603020204020204" pitchFamily="34" charset="0"/>
              </a:rPr>
              <a:t>new services or features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you could adopt to save money.</a:t>
            </a:r>
          </a:p>
        </p:txBody>
      </p:sp>
      <p:sp>
        <p:nvSpPr>
          <p:cNvPr id="9" name="Content Placeholder 2"/>
          <p:cNvSpPr txBox="1">
            <a:spLocks/>
          </p:cNvSpPr>
          <p:nvPr/>
        </p:nvSpPr>
        <p:spPr>
          <a:xfrm>
            <a:off x="2084917" y="1531706"/>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defPPr>
              <a:defRPr lang="en-US"/>
            </a:defPPr>
            <a:lvl1pPr marR="0" lvl="0" indent="0" algn="ctr" defTabSz="457200" fontAlgn="auto">
              <a:lnSpc>
                <a:spcPct val="100000"/>
              </a:lnSpc>
              <a:spcBef>
                <a:spcPct val="20000"/>
              </a:spcBef>
              <a:spcAft>
                <a:spcPts val="600"/>
              </a:spcAft>
              <a:buClrTx/>
              <a:buSzTx/>
              <a:buFontTx/>
              <a:buNone/>
              <a:tabLst/>
              <a:defRPr kumimoji="0" sz="2800" b="1" i="1" u="none" strike="noStrike" cap="none" spc="0" normalizeH="0" baseline="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defTabSz="457200">
              <a:spcBef>
                <a:spcPct val="20000"/>
              </a:spcBef>
              <a:buFont typeface="Arial"/>
              <a:buChar char="•"/>
              <a:defRPr sz="2000" b="0" i="0">
                <a:solidFill>
                  <a:srgbClr val="4D4D4C"/>
                </a:solidFill>
              </a:defRPr>
            </a:lvl2pPr>
            <a:lvl3pPr marL="1143000" indent="-228600" defTabSz="457200">
              <a:spcBef>
                <a:spcPct val="20000"/>
              </a:spcBef>
              <a:buFont typeface="Arial"/>
              <a:buChar char="•"/>
              <a:defRPr b="0" i="0">
                <a:solidFill>
                  <a:srgbClr val="4D4D4C"/>
                </a:solidFill>
              </a:defRPr>
            </a:lvl3pPr>
            <a:lvl4pPr marL="1600200" indent="-228600" defTabSz="457200">
              <a:spcBef>
                <a:spcPct val="20000"/>
              </a:spcBef>
              <a:buFont typeface="Arial"/>
              <a:buChar char="–"/>
              <a:defRPr sz="1600" b="0" i="0">
                <a:solidFill>
                  <a:srgbClr val="4D4D4C"/>
                </a:solidFill>
              </a:defRPr>
            </a:lvl4pPr>
            <a:lvl5pPr marL="2057400" indent="-228600" defTabSz="457200">
              <a:spcBef>
                <a:spcPct val="20000"/>
              </a:spcBef>
              <a:buFont typeface="Arial"/>
              <a:buChar char="»"/>
              <a:defRPr sz="1600" b="0" i="0">
                <a:solidFill>
                  <a:srgbClr val="4D4D4C"/>
                </a:solidFill>
              </a:defRPr>
            </a:lvl5pPr>
            <a:lvl6pPr marL="2514600" indent="-228600" defTabSz="457200">
              <a:spcBef>
                <a:spcPct val="20000"/>
              </a:spcBef>
              <a:buFont typeface="Arial"/>
              <a:buChar char="•"/>
              <a:defRPr sz="2000">
                <a:solidFill>
                  <a:schemeClr val="dk1"/>
                </a:solidFill>
              </a:defRPr>
            </a:lvl6pPr>
            <a:lvl7pPr marL="2971800" indent="-228600" defTabSz="457200">
              <a:spcBef>
                <a:spcPct val="20000"/>
              </a:spcBef>
              <a:buFont typeface="Arial"/>
              <a:buChar char="•"/>
              <a:defRPr sz="2000">
                <a:solidFill>
                  <a:schemeClr val="dk1"/>
                </a:solidFill>
              </a:defRPr>
            </a:lvl7pPr>
            <a:lvl8pPr marL="3429000" indent="-228600" defTabSz="457200">
              <a:spcBef>
                <a:spcPct val="20000"/>
              </a:spcBef>
              <a:buFont typeface="Arial"/>
              <a:buChar char="•"/>
              <a:defRPr sz="2000">
                <a:solidFill>
                  <a:schemeClr val="dk1"/>
                </a:solidFill>
              </a:defRPr>
            </a:lvl8pPr>
            <a:lvl9pPr marL="3886200" indent="-228600" defTabSz="457200">
              <a:spcBef>
                <a:spcPct val="20000"/>
              </a:spcBef>
              <a:buFont typeface="Arial"/>
              <a:buChar char="•"/>
              <a:defRPr sz="2000">
                <a:solidFill>
                  <a:schemeClr val="dk1"/>
                </a:solidFill>
              </a:defRPr>
            </a:lvl9pPr>
          </a:lstStyle>
          <a:p>
            <a:pPr>
              <a:defRPr/>
            </a:pPr>
            <a:r>
              <a:rPr lang="en-US" sz="2600" b="0" i="0" dirty="0">
                <a:latin typeface="Amazon Ember" panose="020B0603020204020204" pitchFamily="34" charset="0"/>
                <a:ea typeface="Amazon Ember" panose="020B0603020204020204" pitchFamily="34" charset="0"/>
                <a:cs typeface="Amazon Ember" panose="020B0603020204020204" pitchFamily="34" charset="0"/>
              </a:rPr>
              <a:t>How do you manage and/or consider the adoption of new services?</a:t>
            </a:r>
          </a:p>
        </p:txBody>
      </p:sp>
      <p:sp>
        <p:nvSpPr>
          <p:cNvPr id="10" name="TextBox 9"/>
          <p:cNvSpPr txBox="1"/>
          <p:nvPr/>
        </p:nvSpPr>
        <p:spPr>
          <a:xfrm>
            <a:off x="4882146" y="2935312"/>
            <a:ext cx="2444628"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678817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Principles</a:t>
            </a:r>
          </a:p>
        </p:txBody>
      </p:sp>
      <p:sp>
        <p:nvSpPr>
          <p:cNvPr id="6" name="Content Placeholder 5"/>
          <p:cNvSpPr>
            <a:spLocks noGrp="1"/>
          </p:cNvSpPr>
          <p:nvPr>
            <p:ph idx="1"/>
          </p:nvPr>
        </p:nvSpPr>
        <p:spPr/>
        <p:txBody>
          <a:bodyPr>
            <a:normAutofit/>
          </a:bodyPr>
          <a:lstStyle/>
          <a:p>
            <a:pPr>
              <a:spcBef>
                <a:spcPts val="1800"/>
              </a:spcBef>
            </a:pPr>
            <a:r>
              <a:rPr lang="en-GB" dirty="0"/>
              <a:t>Adopt a consumption model.</a:t>
            </a:r>
            <a:endParaRPr lang="en-US" dirty="0"/>
          </a:p>
          <a:p>
            <a:pPr>
              <a:spcBef>
                <a:spcPts val="1800"/>
              </a:spcBef>
            </a:pPr>
            <a:r>
              <a:rPr lang="en-US" dirty="0"/>
              <a:t>Measure overall efficiency.</a:t>
            </a:r>
          </a:p>
          <a:p>
            <a:pPr>
              <a:spcBef>
                <a:spcPts val="1800"/>
              </a:spcBef>
            </a:pPr>
            <a:r>
              <a:rPr lang="en-US" dirty="0"/>
              <a:t>Stop spending money on data center operations.</a:t>
            </a:r>
          </a:p>
          <a:p>
            <a:pPr>
              <a:spcBef>
                <a:spcPts val="1800"/>
              </a:spcBef>
            </a:pPr>
            <a:r>
              <a:rPr lang="en-US" dirty="0"/>
              <a:t>Analyze and attribute expenditures.</a:t>
            </a:r>
          </a:p>
          <a:p>
            <a:pPr>
              <a:spcBef>
                <a:spcPts val="1800"/>
              </a:spcBef>
            </a:pPr>
            <a:r>
              <a:rPr lang="en-US" dirty="0"/>
              <a:t>Use managed services to reduce cost of ownership.</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8870" y="4448175"/>
            <a:ext cx="2097881" cy="2097881"/>
          </a:xfrm>
          <a:prstGeom prst="rect">
            <a:avLst/>
          </a:prstGeom>
        </p:spPr>
      </p:pic>
    </p:spTree>
    <p:custDataLst>
      <p:tags r:id="rId1"/>
    </p:custDataLst>
    <p:extLst>
      <p:ext uri="{BB962C8B-B14F-4D97-AF65-F5344CB8AC3E}">
        <p14:creationId xmlns:p14="http://schemas.microsoft.com/office/powerpoint/2010/main" val="2551693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Review                                              </a:t>
            </a:r>
          </a:p>
        </p:txBody>
      </p:sp>
      <p:sp>
        <p:nvSpPr>
          <p:cNvPr id="62" name="Subtitle 10"/>
          <p:cNvSpPr txBox="1">
            <a:spLocks/>
          </p:cNvSpPr>
          <p:nvPr/>
        </p:nvSpPr>
        <p:spPr>
          <a:xfrm>
            <a:off x="238538" y="1417752"/>
            <a:ext cx="11511502" cy="4905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spcBef>
                <a:spcPts val="0"/>
              </a:spcBef>
              <a:buBlip>
                <a:blip r:embed="rId5"/>
              </a:buBlip>
            </a:pPr>
            <a:r>
              <a:rPr lang="en-US" dirty="0"/>
              <a:t>Revealed the principles of the cost optimization pillar.</a:t>
            </a:r>
          </a:p>
          <a:p>
            <a:pPr marL="342900" indent="-342900">
              <a:lnSpc>
                <a:spcPct val="150000"/>
              </a:lnSpc>
              <a:spcBef>
                <a:spcPts val="0"/>
              </a:spcBef>
              <a:buBlip>
                <a:blip r:embed="rId5"/>
              </a:buBlip>
            </a:pPr>
            <a:r>
              <a:rPr lang="en-US" dirty="0"/>
              <a:t>Discovered how to optimize the costs of your infrastructure.</a:t>
            </a:r>
          </a:p>
          <a:p>
            <a:pPr marL="342900" indent="-342900">
              <a:lnSpc>
                <a:spcPct val="150000"/>
              </a:lnSpc>
              <a:spcBef>
                <a:spcPts val="0"/>
              </a:spcBef>
              <a:buBlip>
                <a:blip r:embed="rId5"/>
              </a:buBlip>
            </a:pPr>
            <a:r>
              <a:rPr lang="en-US" dirty="0"/>
              <a:t>Understand best practices to eliminate unneeded costs or suboptimal resources. </a:t>
            </a:r>
          </a:p>
          <a:p>
            <a:pPr marL="0" indent="0">
              <a:spcBef>
                <a:spcPts val="0"/>
              </a:spcBef>
              <a:buNone/>
            </a:pPr>
            <a:endParaRPr lang="en-US" sz="2400" b="1" dirty="0"/>
          </a:p>
          <a:p>
            <a:pPr marL="0" indent="0">
              <a:spcBef>
                <a:spcPts val="0"/>
              </a:spcBef>
              <a:buNone/>
            </a:pPr>
            <a:r>
              <a:rPr lang="en-US" sz="2400" b="1" dirty="0"/>
              <a:t>To finish this module:</a:t>
            </a:r>
          </a:p>
          <a:p>
            <a:pPr marL="0" indent="0">
              <a:lnSpc>
                <a:spcPct val="150000"/>
              </a:lnSpc>
              <a:spcBef>
                <a:spcPts val="0"/>
              </a:spcBef>
              <a:buNone/>
            </a:pPr>
            <a:r>
              <a:rPr lang="en-US" sz="2400" dirty="0"/>
              <a:t>Complete:</a:t>
            </a:r>
          </a:p>
        </p:txBody>
      </p:sp>
      <p:grpSp>
        <p:nvGrpSpPr>
          <p:cNvPr id="63" name="Group 62"/>
          <p:cNvGrpSpPr/>
          <p:nvPr/>
        </p:nvGrpSpPr>
        <p:grpSpPr>
          <a:xfrm>
            <a:off x="1796151" y="4680598"/>
            <a:ext cx="3821995" cy="532323"/>
            <a:chOff x="4188879" y="2592977"/>
            <a:chExt cx="3821995" cy="532323"/>
          </a:xfrm>
        </p:grpSpPr>
        <p:sp>
          <p:nvSpPr>
            <p:cNvPr id="64" name="TextBox 63"/>
            <p:cNvSpPr txBox="1"/>
            <p:nvPr/>
          </p:nvSpPr>
          <p:spPr>
            <a:xfrm>
              <a:off x="4726000" y="2688112"/>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2592977"/>
              <a:ext cx="532323" cy="532323"/>
            </a:xfrm>
            <a:prstGeom prst="rect">
              <a:avLst/>
            </a:prstGeom>
          </p:spPr>
        </p:pic>
      </p:grpSp>
    </p:spTree>
    <p:custDataLst>
      <p:tags r:id="rId1"/>
    </p:custDataLst>
    <p:extLst>
      <p:ext uri="{BB962C8B-B14F-4D97-AF65-F5344CB8AC3E}">
        <p14:creationId xmlns:p14="http://schemas.microsoft.com/office/powerpoint/2010/main" val="2090098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2715158"/>
            <a:ext cx="11115261" cy="779463"/>
          </a:xfrm>
        </p:spPr>
        <p:txBody>
          <a:bodyPr/>
          <a:lstStyle/>
          <a:p>
            <a:pPr>
              <a:lnSpc>
                <a:spcPct val="100000"/>
              </a:lnSpc>
              <a:spcBef>
                <a:spcPts val="1400"/>
              </a:spcBef>
            </a:pPr>
            <a:r>
              <a:rPr lang="en-US" sz="4800" dirty="0"/>
              <a:t>Up Next: Module 14 - Troubleshooting</a:t>
            </a:r>
          </a:p>
        </p:txBody>
      </p:sp>
    </p:spTree>
    <p:extLst>
      <p:ext uri="{BB962C8B-B14F-4D97-AF65-F5344CB8AC3E}">
        <p14:creationId xmlns:p14="http://schemas.microsoft.com/office/powerpoint/2010/main" val="2145940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5554" y="2688270"/>
            <a:ext cx="6630096" cy="834496"/>
          </a:xfrm>
        </p:spPr>
        <p:txBody>
          <a:bodyPr>
            <a:noAutofit/>
          </a:bodyPr>
          <a:lstStyle/>
          <a:p>
            <a:r>
              <a:rPr lang="en-US" sz="4400" dirty="0"/>
              <a:t>Thanks for participating!</a:t>
            </a:r>
          </a:p>
        </p:txBody>
      </p:sp>
      <p:sp>
        <p:nvSpPr>
          <p:cNvPr id="5" name="TextBox 4"/>
          <p:cNvSpPr txBox="1"/>
          <p:nvPr/>
        </p:nvSpPr>
        <p:spPr>
          <a:xfrm>
            <a:off x="464634"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Services for Cost Optimization</a:t>
            </a:r>
          </a:p>
        </p:txBody>
      </p:sp>
      <p:graphicFrame>
        <p:nvGraphicFramePr>
          <p:cNvPr id="30" name="Table 29"/>
          <p:cNvGraphicFramePr>
            <a:graphicFrameLocks noGrp="1"/>
          </p:cNvGraphicFramePr>
          <p:nvPr>
            <p:extLst>
              <p:ext uri="{D42A27DB-BD31-4B8C-83A1-F6EECF244321}">
                <p14:modId xmlns:p14="http://schemas.microsoft.com/office/powerpoint/2010/main" val="3046503618"/>
              </p:ext>
            </p:extLst>
          </p:nvPr>
        </p:nvGraphicFramePr>
        <p:xfrm>
          <a:off x="1607409" y="1762881"/>
          <a:ext cx="8931349" cy="4196315"/>
        </p:xfrm>
        <a:graphic>
          <a:graphicData uri="http://schemas.openxmlformats.org/drawingml/2006/table">
            <a:tbl>
              <a:tblPr firstRow="1" bandRow="1">
                <a:tableStyleId>{69012ECD-51FC-41F1-AA8D-1B2483CD663E}</a:tableStyleId>
              </a:tblPr>
              <a:tblGrid>
                <a:gridCol w="3125972">
                  <a:extLst>
                    <a:ext uri="{9D8B030D-6E8A-4147-A177-3AD203B41FA5}">
                      <a16:colId xmlns:a16="http://schemas.microsoft.com/office/drawing/2014/main" val="20000"/>
                    </a:ext>
                  </a:extLst>
                </a:gridCol>
                <a:gridCol w="5805377">
                  <a:extLst>
                    <a:ext uri="{9D8B030D-6E8A-4147-A177-3AD203B41FA5}">
                      <a16:colId xmlns:a16="http://schemas.microsoft.com/office/drawing/2014/main" val="20001"/>
                    </a:ext>
                  </a:extLst>
                </a:gridCol>
              </a:tblGrid>
              <a:tr h="533271">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Areas</a:t>
                      </a:r>
                    </a:p>
                  </a:txBody>
                  <a:tcPr/>
                </a:tc>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Key Services</a:t>
                      </a:r>
                    </a:p>
                  </a:txBody>
                  <a:tcPr/>
                </a:tc>
                <a:extLst>
                  <a:ext uri="{0D108BD9-81ED-4DB2-BD59-A6C34878D82A}">
                    <a16:rowId xmlns:a16="http://schemas.microsoft.com/office/drawing/2014/main" val="10000"/>
                  </a:ext>
                </a:extLst>
              </a:tr>
              <a:tr h="915761">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Cost-effective resources</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1"/>
                  </a:ext>
                </a:extLst>
              </a:tr>
              <a:tr h="915761">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Matched supply and demand</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2"/>
                  </a:ext>
                </a:extLst>
              </a:tr>
              <a:tr h="915761">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Expenditure awareness</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3"/>
                  </a:ext>
                </a:extLst>
              </a:tr>
              <a:tr h="915761">
                <a:tc>
                  <a: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Optimizing over time</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4"/>
                  </a:ext>
                </a:extLst>
              </a:tr>
            </a:tbl>
          </a:graphicData>
        </a:graphic>
      </p:graphicFrame>
      <p:pic>
        <p:nvPicPr>
          <p:cNvPr id="31" name="Picture 30" descr="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129" y="4209023"/>
            <a:ext cx="525680" cy="525680"/>
          </a:xfrm>
          <a:prstGeom prst="rect">
            <a:avLst/>
          </a:prstGeom>
        </p:spPr>
      </p:pic>
      <p:sp>
        <p:nvSpPr>
          <p:cNvPr id="36" name="TextBox 21"/>
          <p:cNvSpPr txBox="1"/>
          <p:nvPr/>
        </p:nvSpPr>
        <p:spPr>
          <a:xfrm>
            <a:off x="4947631" y="4791131"/>
            <a:ext cx="1316491"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grpSp>
        <p:nvGrpSpPr>
          <p:cNvPr id="37" name="Group 36"/>
          <p:cNvGrpSpPr/>
          <p:nvPr/>
        </p:nvGrpSpPr>
        <p:grpSpPr>
          <a:xfrm>
            <a:off x="5260938" y="3157044"/>
            <a:ext cx="774976" cy="949332"/>
            <a:chOff x="3889769" y="1275024"/>
            <a:chExt cx="774976" cy="949332"/>
          </a:xfrm>
        </p:grpSpPr>
        <p:pic>
          <p:nvPicPr>
            <p:cNvPr id="40" name="Picture 39" descr="Auto-Scal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497" y="1275024"/>
              <a:ext cx="731520" cy="731520"/>
            </a:xfrm>
            <a:prstGeom prst="rect">
              <a:avLst/>
            </a:prstGeom>
          </p:spPr>
        </p:pic>
        <p:sp>
          <p:nvSpPr>
            <p:cNvPr id="42" name="TextBox 39"/>
            <p:cNvSpPr txBox="1"/>
            <p:nvPr/>
          </p:nvSpPr>
          <p:spPr>
            <a:xfrm>
              <a:off x="3889769" y="1916579"/>
              <a:ext cx="774976" cy="3077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Automatic Scaling</a:t>
              </a:r>
            </a:p>
          </p:txBody>
        </p:sp>
      </p:grpSp>
      <p:grpSp>
        <p:nvGrpSpPr>
          <p:cNvPr id="43" name="Group 42"/>
          <p:cNvGrpSpPr/>
          <p:nvPr/>
        </p:nvGrpSpPr>
        <p:grpSpPr>
          <a:xfrm>
            <a:off x="6784088" y="4141397"/>
            <a:ext cx="836042" cy="824867"/>
            <a:chOff x="5332623" y="3158237"/>
            <a:chExt cx="836042" cy="824867"/>
          </a:xfrm>
        </p:grpSpPr>
        <p:pic>
          <p:nvPicPr>
            <p:cNvPr id="44" name="Picture 43"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1958" y="3158237"/>
              <a:ext cx="660931" cy="660931"/>
            </a:xfrm>
            <a:prstGeom prst="rect">
              <a:avLst/>
            </a:prstGeom>
          </p:spPr>
        </p:pic>
        <p:sp>
          <p:nvSpPr>
            <p:cNvPr id="45" name="TextBox 14"/>
            <p:cNvSpPr txBox="1"/>
            <p:nvPr/>
          </p:nvSpPr>
          <p:spPr>
            <a:xfrm>
              <a:off x="5332623" y="3829216"/>
              <a:ext cx="836042"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 SNS</a:t>
              </a:r>
            </a:p>
          </p:txBody>
        </p:sp>
      </p:grpSp>
      <p:grpSp>
        <p:nvGrpSpPr>
          <p:cNvPr id="46" name="Group 45"/>
          <p:cNvGrpSpPr/>
          <p:nvPr/>
        </p:nvGrpSpPr>
        <p:grpSpPr>
          <a:xfrm>
            <a:off x="4913221" y="2357618"/>
            <a:ext cx="1312087" cy="783447"/>
            <a:chOff x="3661339" y="2258378"/>
            <a:chExt cx="1312087" cy="783447"/>
          </a:xfrm>
        </p:grpSpPr>
        <p:pic>
          <p:nvPicPr>
            <p:cNvPr id="47" name="Picture 46"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8636" y="2258378"/>
              <a:ext cx="630719" cy="630719"/>
            </a:xfrm>
            <a:prstGeom prst="rect">
              <a:avLst/>
            </a:prstGeom>
          </p:spPr>
        </p:pic>
        <p:sp>
          <p:nvSpPr>
            <p:cNvPr id="48" name="TextBox 31"/>
            <p:cNvSpPr txBox="1"/>
            <p:nvPr/>
          </p:nvSpPr>
          <p:spPr>
            <a:xfrm>
              <a:off x="3661339" y="2887937"/>
              <a:ext cx="1312087"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grpSp>
      <p:grpSp>
        <p:nvGrpSpPr>
          <p:cNvPr id="49" name="Group 48"/>
          <p:cNvGrpSpPr/>
          <p:nvPr/>
        </p:nvGrpSpPr>
        <p:grpSpPr>
          <a:xfrm>
            <a:off x="6622036" y="5005361"/>
            <a:ext cx="1351357" cy="894753"/>
            <a:chOff x="4973426" y="2175213"/>
            <a:chExt cx="1351357" cy="894753"/>
          </a:xfrm>
        </p:grpSpPr>
        <p:sp>
          <p:nvSpPr>
            <p:cNvPr id="50" name="TextBox 8"/>
            <p:cNvSpPr txBox="1"/>
            <p:nvPr/>
          </p:nvSpPr>
          <p:spPr>
            <a:xfrm>
              <a:off x="4973426" y="2916078"/>
              <a:ext cx="1351357"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AWS Trusted Advisor</a:t>
              </a:r>
            </a:p>
          </p:txBody>
        </p:sp>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2340" y="2175213"/>
              <a:ext cx="740865" cy="740865"/>
            </a:xfrm>
            <a:prstGeom prst="rect">
              <a:avLst/>
            </a:prstGeom>
            <a:noFill/>
          </p:spPr>
        </p:pic>
      </p:grpSp>
      <p:grpSp>
        <p:nvGrpSpPr>
          <p:cNvPr id="52" name="Group 51"/>
          <p:cNvGrpSpPr/>
          <p:nvPr/>
        </p:nvGrpSpPr>
        <p:grpSpPr>
          <a:xfrm>
            <a:off x="4832068" y="5138695"/>
            <a:ext cx="1632717" cy="761854"/>
            <a:chOff x="3730984" y="4129590"/>
            <a:chExt cx="1632717" cy="761854"/>
          </a:xfrm>
        </p:grpSpPr>
        <p:sp>
          <p:nvSpPr>
            <p:cNvPr id="53" name="TextBox 20"/>
            <p:cNvSpPr txBox="1"/>
            <p:nvPr/>
          </p:nvSpPr>
          <p:spPr>
            <a:xfrm>
              <a:off x="3730984" y="4737556"/>
              <a:ext cx="1632717"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Blog &amp; What’s New</a:t>
              </a:r>
            </a:p>
          </p:txBody>
        </p:sp>
        <p:pic>
          <p:nvPicPr>
            <p:cNvPr id="54" name="Picture 2" descr="https://upload.wikimedia.org/wikipedia/en/thumb/4/43/Feed-icon.svg/128px-Feed-ico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4550" y="4129590"/>
              <a:ext cx="548444" cy="5484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5" name="Straight Connector 54"/>
          <p:cNvCxnSpPr/>
          <p:nvPr/>
        </p:nvCxnSpPr>
        <p:spPr>
          <a:xfrm>
            <a:off x="4786911" y="2297268"/>
            <a:ext cx="8043" cy="3619639"/>
          </a:xfrm>
          <a:prstGeom prst="line">
            <a:avLst/>
          </a:prstGeom>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6454426" y="2444377"/>
            <a:ext cx="1312087" cy="666434"/>
            <a:chOff x="5002961" y="1461217"/>
            <a:chExt cx="1312087" cy="666434"/>
          </a:xfrm>
        </p:grpSpPr>
        <p:pic>
          <p:nvPicPr>
            <p:cNvPr id="57" name="Picture 56"/>
            <p:cNvPicPr>
              <a:picLocks noChangeAspect="1"/>
            </p:cNvPicPr>
            <p:nvPr/>
          </p:nvPicPr>
          <p:blipFill>
            <a:blip r:embed="rId10"/>
            <a:stretch>
              <a:fillRect/>
            </a:stretch>
          </p:blipFill>
          <p:spPr>
            <a:xfrm>
              <a:off x="5377935" y="1461217"/>
              <a:ext cx="542925" cy="457200"/>
            </a:xfrm>
            <a:prstGeom prst="rect">
              <a:avLst/>
            </a:prstGeom>
          </p:spPr>
        </p:pic>
        <p:sp>
          <p:nvSpPr>
            <p:cNvPr id="58" name="TextBox 31"/>
            <p:cNvSpPr txBox="1"/>
            <p:nvPr/>
          </p:nvSpPr>
          <p:spPr>
            <a:xfrm>
              <a:off x="5002961" y="1973763"/>
              <a:ext cx="1312087"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Cost Explorer</a:t>
              </a:r>
            </a:p>
          </p:txBody>
        </p:sp>
      </p:grpSp>
      <p:sp>
        <p:nvSpPr>
          <p:cNvPr id="59" name="Oval 58"/>
          <p:cNvSpPr/>
          <p:nvPr/>
        </p:nvSpPr>
        <p:spPr>
          <a:xfrm>
            <a:off x="9521849" y="1357133"/>
            <a:ext cx="1512473" cy="1544444"/>
          </a:xfrm>
          <a:prstGeom prst="ellipse">
            <a:avLst/>
          </a:prstGeom>
          <a:solidFill>
            <a:srgbClr val="FFFFCC"/>
          </a:solidFill>
          <a:ln w="285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61300" y="1438190"/>
            <a:ext cx="1018748" cy="948003"/>
          </a:xfrm>
          <a:prstGeom prst="rect">
            <a:avLst/>
          </a:prstGeom>
          <a:noFill/>
          <a:ln>
            <a:noFill/>
          </a:ln>
        </p:spPr>
      </p:pic>
      <p:sp>
        <p:nvSpPr>
          <p:cNvPr id="19" name="TextBox 21"/>
          <p:cNvSpPr txBox="1"/>
          <p:nvPr/>
        </p:nvSpPr>
        <p:spPr>
          <a:xfrm>
            <a:off x="9215499" y="2357618"/>
            <a:ext cx="2148449" cy="4102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Cost Allocation</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Tags</a:t>
            </a:r>
          </a:p>
        </p:txBody>
      </p:sp>
    </p:spTree>
    <p:custDataLst>
      <p:tags r:id="rId1"/>
    </p:custDataLst>
    <p:extLst>
      <p:ext uri="{BB962C8B-B14F-4D97-AF65-F5344CB8AC3E}">
        <p14:creationId xmlns:p14="http://schemas.microsoft.com/office/powerpoint/2010/main" val="182992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28877"/>
            <a:ext cx="11095836" cy="1697834"/>
          </a:xfrm>
        </p:spPr>
        <p:txBody>
          <a:bodyPr>
            <a:noAutofit/>
          </a:bodyPr>
          <a:lstStyle/>
          <a:p>
            <a:r>
              <a:rPr lang="en-US" sz="4800" dirty="0"/>
              <a:t>Part 2: Optimizing the Cost of Your Infrastructure</a:t>
            </a:r>
          </a:p>
        </p:txBody>
      </p:sp>
    </p:spTree>
    <p:custDataLst>
      <p:tags r:id="rId1"/>
    </p:custDataLst>
    <p:extLst>
      <p:ext uri="{BB962C8B-B14F-4D97-AF65-F5344CB8AC3E}">
        <p14:creationId xmlns:p14="http://schemas.microsoft.com/office/powerpoint/2010/main" val="2463449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Free Tier</a:t>
            </a:r>
          </a:p>
        </p:txBody>
      </p:sp>
      <p:sp>
        <p:nvSpPr>
          <p:cNvPr id="6" name="Content Placeholder 5"/>
          <p:cNvSpPr>
            <a:spLocks noGrp="1"/>
          </p:cNvSpPr>
          <p:nvPr>
            <p:ph idx="1"/>
          </p:nvPr>
        </p:nvSpPr>
        <p:spPr/>
        <p:txBody>
          <a:bodyPr/>
          <a:lstStyle/>
          <a:p>
            <a:pPr marL="380990" lvl="1">
              <a:spcBef>
                <a:spcPts val="2400"/>
              </a:spcBef>
            </a:pPr>
            <a:r>
              <a:rPr lang="en-US" sz="2800" dirty="0"/>
              <a:t>Get hands-on experience with AWS Cloud services.</a:t>
            </a:r>
          </a:p>
          <a:p>
            <a:pPr marL="463550" lvl="1">
              <a:spcBef>
                <a:spcPts val="2400"/>
              </a:spcBef>
            </a:pPr>
            <a:r>
              <a:rPr lang="en-US" sz="2800" dirty="0"/>
              <a:t>Use services for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12 months </a:t>
            </a:r>
            <a:r>
              <a:rPr lang="en-US" sz="2800" dirty="0"/>
              <a:t>following account sign-up for free at certain usage limits. </a:t>
            </a:r>
          </a:p>
          <a:p>
            <a:pPr marL="463550" lvl="1">
              <a:spcBef>
                <a:spcPts val="2400"/>
              </a:spcBef>
            </a:pPr>
            <a:r>
              <a:rPr lang="en-US" sz="2800" dirty="0"/>
              <a:t>Use other free options:</a:t>
            </a:r>
          </a:p>
          <a:p>
            <a:pPr marL="910144" lvl="2" indent="-374641">
              <a:spcBef>
                <a:spcPts val="2400"/>
              </a:spcBef>
            </a:pPr>
            <a:r>
              <a:rPr lang="en-US" sz="2400" dirty="0"/>
              <a:t>AWS Free Tier Eligible Software.</a:t>
            </a:r>
          </a:p>
          <a:p>
            <a:pPr marL="910144" lvl="2" indent="-374641">
              <a:spcBef>
                <a:spcPts val="2400"/>
              </a:spcBef>
            </a:pPr>
            <a:r>
              <a:rPr lang="en-US" sz="2400" dirty="0"/>
              <a:t>AWS Free Tier Non-Expiring Offers.</a:t>
            </a:r>
          </a:p>
          <a:p>
            <a:pPr marL="376757" lvl="1" indent="-374641"/>
            <a:endParaRPr lang="en-US" dirty="0"/>
          </a:p>
          <a:p>
            <a:pPr marL="380990" lvl="1">
              <a:spcBef>
                <a:spcPts val="1600"/>
              </a:spcBef>
            </a:pPr>
            <a:endParaRPr lang="en-US" dirty="0"/>
          </a:p>
          <a:p>
            <a:pPr marL="4233" lvl="1" indent="0">
              <a:buNone/>
            </a:pPr>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0301322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17589</TotalTime>
  <Words>9234</Words>
  <Application>Microsoft Macintosh PowerPoint</Application>
  <PresentationFormat>Widescreen</PresentationFormat>
  <Paragraphs>755</Paragraphs>
  <Slides>62</Slides>
  <Notes>62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2" baseType="lpstr">
      <vt:lpstr>Amazon Ember</vt:lpstr>
      <vt:lpstr>Amazon Ember Light</vt:lpstr>
      <vt:lpstr>Amazon Ember Medium</vt:lpstr>
      <vt:lpstr>Arial</vt:lpstr>
      <vt:lpstr>Calibri</vt:lpstr>
      <vt:lpstr>Courier New</vt:lpstr>
      <vt:lpstr>Helvetica Neue LT Std 65 Medium</vt:lpstr>
      <vt:lpstr>Wingdings</vt:lpstr>
      <vt:lpstr>Office Theme</vt:lpstr>
      <vt:lpstr>Image</vt:lpstr>
      <vt:lpstr>   Module 13:                      Well-Architected Pillar 5- Cost-Optimization</vt:lpstr>
      <vt:lpstr>What’s in This Module</vt:lpstr>
      <vt:lpstr>Module Objectives</vt:lpstr>
      <vt:lpstr>Part 1: Principles of the Cost Optimization Pillar</vt:lpstr>
      <vt:lpstr>Cost Optimization Principles</vt:lpstr>
      <vt:lpstr>Design Principles</vt:lpstr>
      <vt:lpstr>Key Services for Cost Optimization</vt:lpstr>
      <vt:lpstr>Part 2: Optimizing the Cost of Your Infrastructure</vt:lpstr>
      <vt:lpstr>AWS Free Tier</vt:lpstr>
      <vt:lpstr>Amazon EC2 Pricing Options</vt:lpstr>
      <vt:lpstr>Amazon EC2 Purchasing Options</vt:lpstr>
      <vt:lpstr>Amazon EC2 On-Demand Instances</vt:lpstr>
      <vt:lpstr>Amazon EC2 On-Demand Instances</vt:lpstr>
      <vt:lpstr>Amazon EC2 Spot Instances</vt:lpstr>
      <vt:lpstr>Amazon EC2 Spot Instances</vt:lpstr>
      <vt:lpstr>Spot Use Cases</vt:lpstr>
      <vt:lpstr>Amazon EC2 Reserved Instance Types</vt:lpstr>
      <vt:lpstr>Amazon EC2 Convertible Reserved Instance </vt:lpstr>
      <vt:lpstr>On-Demand vs. Reserved Instance</vt:lpstr>
      <vt:lpstr>Reserved Instance Marketplace</vt:lpstr>
      <vt:lpstr>Scheduled Instances</vt:lpstr>
      <vt:lpstr>Scheduled Instances</vt:lpstr>
      <vt:lpstr>Using EC2’s Different Pricing Models</vt:lpstr>
      <vt:lpstr>Using EC2’s Different Pricing Models</vt:lpstr>
      <vt:lpstr>Blended Approach</vt:lpstr>
      <vt:lpstr>Part 3: Dedicated Instances and Dedicated Hosts</vt:lpstr>
      <vt:lpstr>Dedicated Instances and Dedicated Hosts</vt:lpstr>
      <vt:lpstr>Dedicated Instances</vt:lpstr>
      <vt:lpstr>Dedicated Hosts</vt:lpstr>
      <vt:lpstr>Part 4: AWS Trusted Advisor</vt:lpstr>
      <vt:lpstr>Using AWS Trusted Advisor</vt:lpstr>
      <vt:lpstr>Using AWS Trusted Advisor</vt:lpstr>
      <vt:lpstr>AWS Trusted Advisor Features</vt:lpstr>
      <vt:lpstr>AWS Trusted Advisor Dashboard</vt:lpstr>
      <vt:lpstr>Case Study: Hungama</vt:lpstr>
      <vt:lpstr>Hungama Uses Trusted Advisor</vt:lpstr>
      <vt:lpstr>Hungama’s Reserved Instances</vt:lpstr>
      <vt:lpstr>Hungama Snapshots</vt:lpstr>
      <vt:lpstr>Part 5: Optimizing Cost with Caching</vt:lpstr>
      <vt:lpstr>Serving Content with Caching</vt:lpstr>
      <vt:lpstr>Cache Everything</vt:lpstr>
      <vt:lpstr>Part 6: AWS Cost Calculation Tools</vt:lpstr>
      <vt:lpstr>AWS Total Cost of Ownership (TCO)</vt:lpstr>
      <vt:lpstr>AWS Simple Monthly Calculator</vt:lpstr>
      <vt:lpstr>Exercise: Improve This Architecture</vt:lpstr>
      <vt:lpstr>Cost Optimization</vt:lpstr>
      <vt:lpstr>Cost Optimization Exercise</vt:lpstr>
      <vt:lpstr>Additional Resources</vt:lpstr>
      <vt:lpstr>Appendix A: Cost Optimization Pillar  Questions and Best Practices</vt:lpstr>
      <vt:lpstr>Cost Question #1</vt:lpstr>
      <vt:lpstr>Cost Question #2</vt:lpstr>
      <vt:lpstr>Cost Question #3</vt:lpstr>
      <vt:lpstr>Cost Question #4</vt:lpstr>
      <vt:lpstr>Cost Question #5</vt:lpstr>
      <vt:lpstr>Cost Question #6</vt:lpstr>
      <vt:lpstr>Cost Question #7</vt:lpstr>
      <vt:lpstr>Cost Question #8</vt:lpstr>
      <vt:lpstr>Cost Question #9</vt:lpstr>
      <vt:lpstr>Cost Question #10</vt:lpstr>
      <vt:lpstr>Review                                              </vt:lpstr>
      <vt:lpstr>Up Next: Module 14 - Troubleshooting</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592</cp:revision>
  <cp:lastPrinted>2017-08-03T20:30:13Z</cp:lastPrinted>
  <dcterms:created xsi:type="dcterms:W3CDTF">2017-05-11T23:06:57Z</dcterms:created>
  <dcterms:modified xsi:type="dcterms:W3CDTF">2019-04-09T18:22:06Z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